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59"/>
  </p:notesMasterIdLst>
  <p:handoutMasterIdLst>
    <p:handoutMasterId r:id="rId60"/>
  </p:handoutMasterIdLst>
  <p:sldIdLst>
    <p:sldId id="256" r:id="rId2"/>
    <p:sldId id="313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 autoAdjust="0"/>
    <p:restoredTop sz="94599" autoAdjust="0"/>
  </p:normalViewPr>
  <p:slideViewPr>
    <p:cSldViewPr>
      <p:cViewPr varScale="1">
        <p:scale>
          <a:sx n="82" d="100"/>
          <a:sy n="82" d="100"/>
        </p:scale>
        <p:origin x="115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06/09/2017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06/09/2017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vi-VN"/>
              <a:t>Chương 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50503F-E449-4823-92B3-539DC91E2238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58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vi.wikipedia.org/wiki/T%E1%BA%ADp_h%E1%BB%A3p_h%E1%BB%AFu_h%E1%BA%A1n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file:///C:\Program%20Files%20(x86)\Crocodile%20Clips\Crocodile%20ICT%20605\CrocodileICT.exe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" TargetMode="External"/><Relationship Id="rId2" Type="http://schemas.openxmlformats.org/officeDocument/2006/relationships/hyperlink" Target="http://www.pacestar.com/edg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rocodile-clips.com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2332833"/>
            <a:ext cx="7753350" cy="1066800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br>
              <a:rPr lang="en-US" b="1" dirty="0"/>
            </a:br>
            <a:r>
              <a:rPr lang="en-US" dirty="0" err="1">
                <a:solidFill>
                  <a:srgbClr val="FFFF00"/>
                </a:solidFill>
              </a:rPr>
              <a:t>Bài</a:t>
            </a:r>
            <a:r>
              <a:rPr lang="en-US" dirty="0">
                <a:solidFill>
                  <a:srgbClr val="FFFF00"/>
                </a:solidFill>
              </a:rPr>
              <a:t> 1. </a:t>
            </a:r>
            <a:r>
              <a:rPr lang="en-US" dirty="0" err="1">
                <a:solidFill>
                  <a:srgbClr val="FFFF00"/>
                </a:solidFill>
              </a:rPr>
              <a:t>Tổng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quan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về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lập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trình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(3 </a:t>
            </a:r>
            <a:r>
              <a:rPr lang="en-US" dirty="0" err="1">
                <a:solidFill>
                  <a:srgbClr val="FFFF00"/>
                </a:solidFill>
              </a:rPr>
              <a:t>tiết</a:t>
            </a:r>
            <a:r>
              <a:rPr lang="en-US" dirty="0">
                <a:solidFill>
                  <a:srgbClr val="FFFF00"/>
                </a:solidFill>
              </a:rPr>
              <a:t>)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 dirty="0">
                <a:solidFill>
                  <a:srgbClr val="002060"/>
                </a:solidFill>
              </a:rPr>
              <a:t>: 06/09/2017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88FB772-8C16-4E2D-BDC1-F7491433AC9D}" type="slidenum">
              <a:rPr lang="en-US">
                <a:solidFill>
                  <a:srgbClr val="FFFFFF"/>
                </a:solidFill>
              </a:rPr>
              <a:pPr eaLnBrk="1" hangingPunct="1"/>
              <a:t>1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272" y="152400"/>
            <a:ext cx="71425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</p:txBody>
      </p:sp>
      <p:sp>
        <p:nvSpPr>
          <p:cNvPr id="9220" name="Content Placeholder 2"/>
          <p:cNvSpPr>
            <a:spLocks noGrp="1"/>
          </p:cNvSpPr>
          <p:nvPr>
            <p:ph idx="1"/>
          </p:nvPr>
        </p:nvSpPr>
        <p:spPr>
          <a:xfrm>
            <a:off x="691273" y="2057401"/>
            <a:ext cx="7995528" cy="3655219"/>
          </a:xfrm>
        </p:spPr>
        <p:txBody>
          <a:bodyPr>
            <a:normAutofit lnSpcReduction="10000"/>
          </a:bodyPr>
          <a:lstStyle/>
          <a:p>
            <a:pPr algn="just">
              <a:defRPr/>
            </a:pPr>
            <a:r>
              <a:rPr lang="en-US" dirty="0">
                <a:hlinkClick r:id="rId2" action="ppaction://hlinkfile" tooltip="Tập hợp hữu hạn"/>
              </a:rPr>
              <a:t>T</a:t>
            </a:r>
            <a:r>
              <a:rPr lang="vi-VN" dirty="0">
                <a:hlinkClick r:id="rId2" action="ppaction://hlinkfile" tooltip="Tập hợp hữu hạn"/>
              </a:rPr>
              <a:t>ập hợp hữu hạn</a:t>
            </a:r>
            <a:r>
              <a:rPr lang="vi-VN" dirty="0"/>
              <a:t> của các chỉ thị hay phương cách được định nghĩa rõ ràng cho việc hoàn tất một số sự việc từ một trạng thái ban đầu cho trước; khi các chỉ thị này được áp dụng triệt để thì sẽ dẫn đến kết quả sau cùng như đã dự đoán</a:t>
            </a:r>
          </a:p>
          <a:p>
            <a:pPr algn="just">
              <a:defRPr/>
            </a:pPr>
            <a:r>
              <a:rPr lang="vi-VN" dirty="0"/>
              <a:t>Có thể là công thức</a:t>
            </a:r>
            <a:r>
              <a:rPr lang="en-US" dirty="0"/>
              <a:t>/ </a:t>
            </a:r>
            <a:r>
              <a:rPr lang="vi-VN" dirty="0"/>
              <a:t>các bước cần phải thực hiện</a:t>
            </a:r>
          </a:p>
        </p:txBody>
      </p:sp>
    </p:spTree>
    <p:extLst>
      <p:ext uri="{BB962C8B-B14F-4D97-AF65-F5344CB8AC3E}">
        <p14:creationId xmlns:p14="http://schemas.microsoft.com/office/powerpoint/2010/main" val="1282548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872" y="152400"/>
            <a:ext cx="72568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trọng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665872" y="1752600"/>
            <a:ext cx="7962587" cy="3960020"/>
          </a:xfrm>
        </p:spPr>
        <p:txBody>
          <a:bodyPr>
            <a:noAutofit/>
          </a:bodyPr>
          <a:lstStyle/>
          <a:p>
            <a:pPr algn="just" eaLnBrk="1" hangingPunct="1">
              <a:defRPr/>
            </a:pPr>
            <a:r>
              <a:rPr lang="vi-VN" sz="2400" b="1" dirty="0">
                <a:solidFill>
                  <a:srgbClr val="FF0000"/>
                </a:solidFill>
              </a:rPr>
              <a:t>Tính chính xác: </a:t>
            </a:r>
            <a:r>
              <a:rPr lang="vi-VN" sz="2400" dirty="0"/>
              <a:t>để đảm bảo kết quả tính toán hay các thao tác mà máy tính thực hiện được là chính xác</a:t>
            </a:r>
          </a:p>
          <a:p>
            <a:pPr algn="just" eaLnBrk="1" hangingPunct="1">
              <a:defRPr/>
            </a:pPr>
            <a:r>
              <a:rPr lang="vi-VN" sz="2400" b="1" dirty="0">
                <a:solidFill>
                  <a:srgbClr val="FF0000"/>
                </a:solidFill>
              </a:rPr>
              <a:t>Tính rõ ràng: </a:t>
            </a:r>
            <a:r>
              <a:rPr lang="vi-VN" sz="2400" dirty="0"/>
              <a:t>giải thuật phải được thể hiện bằng các câu lệnh minh bạch; các câu lệnh được sắp xếp theo thứ tự nhất định </a:t>
            </a:r>
          </a:p>
          <a:p>
            <a:pPr algn="just" eaLnBrk="1" hangingPunct="1">
              <a:defRPr/>
            </a:pPr>
            <a:r>
              <a:rPr lang="vi-VN" sz="2400" b="1" dirty="0">
                <a:solidFill>
                  <a:srgbClr val="FF0000"/>
                </a:solidFill>
              </a:rPr>
              <a:t>Tính khách quan: </a:t>
            </a:r>
            <a:r>
              <a:rPr lang="vi-VN" sz="2400" dirty="0"/>
              <a:t>Một giải thuật dù được viết bởi nhiều người trên nhiều máy tính vẫn phải cho kết quả như nhau</a:t>
            </a:r>
          </a:p>
        </p:txBody>
      </p:sp>
    </p:spTree>
    <p:extLst>
      <p:ext uri="{BB962C8B-B14F-4D97-AF65-F5344CB8AC3E}">
        <p14:creationId xmlns:p14="http://schemas.microsoft.com/office/powerpoint/2010/main" val="1495728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972" y="152400"/>
            <a:ext cx="72568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trọng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703972" y="1828800"/>
            <a:ext cx="7924487" cy="4343400"/>
          </a:xfrm>
        </p:spPr>
        <p:txBody>
          <a:bodyPr>
            <a:noAutofit/>
          </a:bodyPr>
          <a:lstStyle/>
          <a:p>
            <a:pPr algn="just" eaLnBrk="1" hangingPunct="1">
              <a:defRPr/>
            </a:pPr>
            <a:r>
              <a:rPr lang="vi-VN" sz="2400" b="1" dirty="0">
                <a:solidFill>
                  <a:srgbClr val="FF0000"/>
                </a:solidFill>
              </a:rPr>
              <a:t>Tính phổ dụng: </a:t>
            </a:r>
            <a:r>
              <a:rPr lang="vi-VN" sz="2400" dirty="0"/>
              <a:t>giải thuật không chỉ áp dụng cho một bài toán nhất định mà có thể áp dụng cho một lớp các bài toán có đầu vào tương tự nhau</a:t>
            </a:r>
          </a:p>
          <a:p>
            <a:pPr algn="just" eaLnBrk="1" hangingPunct="1">
              <a:defRPr/>
            </a:pPr>
            <a:r>
              <a:rPr lang="vi-VN" sz="2400" b="1" dirty="0">
                <a:solidFill>
                  <a:srgbClr val="FF0000"/>
                </a:solidFill>
              </a:rPr>
              <a:t>Tính kết thúc: </a:t>
            </a:r>
            <a:r>
              <a:rPr lang="vi-VN" sz="2400" dirty="0"/>
              <a:t>giải thuật phải gồm một số hữu hạn các bước tính toán</a:t>
            </a:r>
          </a:p>
          <a:p>
            <a:pPr algn="just" eaLnBrk="1" hangingPunct="1"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16974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03972" y="152400"/>
            <a:ext cx="71425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5160481" y="2133600"/>
            <a:ext cx="2686050" cy="312062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err="1"/>
              <a:t>Xử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file</a:t>
            </a:r>
          </a:p>
          <a:p>
            <a:pPr eaLnBrk="1" hangingPunct="1">
              <a:defRPr/>
            </a:pP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họa</a:t>
            </a:r>
            <a:endParaRPr lang="en-US" dirty="0"/>
          </a:p>
          <a:p>
            <a:pPr eaLnBrk="1" hangingPunct="1">
              <a:defRPr/>
            </a:pP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thị</a:t>
            </a:r>
            <a:endParaRPr lang="en-US" dirty="0"/>
          </a:p>
          <a:p>
            <a:pPr eaLnBrk="1" hangingPunct="1">
              <a:defRPr/>
            </a:pPr>
            <a:r>
              <a:rPr lang="en-US" dirty="0" err="1"/>
              <a:t>v.v</a:t>
            </a:r>
            <a:r>
              <a:rPr lang="en-US" dirty="0"/>
              <a:t>…</a:t>
            </a: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15365" name="Content Placeholder 2"/>
          <p:cNvSpPr txBox="1">
            <a:spLocks/>
          </p:cNvSpPr>
          <p:nvPr/>
        </p:nvSpPr>
        <p:spPr bwMode="auto">
          <a:xfrm>
            <a:off x="703972" y="2336800"/>
            <a:ext cx="2914649" cy="334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indent="-457200" defTabSz="342900" eaLnBrk="1" hangingPunct="1">
              <a:spcBef>
                <a:spcPts val="750"/>
              </a:spcBef>
              <a:buClr>
                <a:schemeClr val="accent1"/>
              </a:buClr>
              <a:buSzPct val="130000"/>
              <a:buFont typeface="Arial" charset="0"/>
              <a:buChar char="•"/>
              <a:defRPr/>
            </a:pP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Tìm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kiếm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" charset="0"/>
              <a:ea typeface="Times" charset="0"/>
              <a:cs typeface="Times" charset="0"/>
            </a:endParaRPr>
          </a:p>
          <a:p>
            <a:pPr marL="457200" indent="-457200" defTabSz="342900" eaLnBrk="1" hangingPunct="1">
              <a:spcBef>
                <a:spcPts val="750"/>
              </a:spcBef>
              <a:buClr>
                <a:schemeClr val="accent1"/>
              </a:buClr>
              <a:buSzPct val="130000"/>
              <a:buFont typeface="Arial" charset="0"/>
              <a:buChar char="•"/>
              <a:defRPr/>
            </a:pP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Sắp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xếp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" charset="0"/>
              <a:ea typeface="Times" charset="0"/>
              <a:cs typeface="Times" charset="0"/>
            </a:endParaRPr>
          </a:p>
          <a:p>
            <a:pPr marL="457200" indent="-457200" defTabSz="342900" eaLnBrk="1" hangingPunct="1">
              <a:spcBef>
                <a:spcPts val="750"/>
              </a:spcBef>
              <a:buClr>
                <a:schemeClr val="accent1"/>
              </a:buClr>
              <a:buSzPct val="130000"/>
              <a:buFont typeface="Arial" charset="0"/>
              <a:buChar char="•"/>
              <a:defRPr/>
            </a:pP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Đệ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quy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" charset="0"/>
              <a:ea typeface="Times" charset="0"/>
              <a:cs typeface="Times" charset="0"/>
            </a:endParaRPr>
          </a:p>
          <a:p>
            <a:pPr marL="457200" indent="-457200" defTabSz="342900" eaLnBrk="1" hangingPunct="1">
              <a:spcBef>
                <a:spcPts val="750"/>
              </a:spcBef>
              <a:buClr>
                <a:schemeClr val="accent1"/>
              </a:buClr>
              <a:buSzPct val="130000"/>
              <a:buFont typeface="Arial" charset="0"/>
              <a:buChar char="•"/>
              <a:defRPr/>
            </a:pP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Xử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lý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chuỗi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" charset="0"/>
                <a:ea typeface="Times" charset="0"/>
                <a:cs typeface="Times" charset="0"/>
              </a:rPr>
              <a:t>tự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Times" charset="0"/>
              <a:ea typeface="Times" charset="0"/>
              <a:cs typeface="Times" charset="0"/>
            </a:endParaRPr>
          </a:p>
          <a:p>
            <a:pPr marL="503237" indent="-457200" eaLnBrk="1" hangingPunct="1">
              <a:spcBef>
                <a:spcPct val="20000"/>
              </a:spcBef>
              <a:spcAft>
                <a:spcPts val="225"/>
              </a:spcAft>
              <a:buClr>
                <a:srgbClr val="C3260C"/>
              </a:buClr>
              <a:buSzPct val="130000"/>
              <a:buFont typeface="Arial" charset="0"/>
              <a:buChar char="•"/>
            </a:pPr>
            <a:endParaRPr lang="en-US" sz="2600" dirty="0">
              <a:solidFill>
                <a:srgbClr val="404040"/>
              </a:solidFill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93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65872" y="152400"/>
            <a:ext cx="8020928" cy="960668"/>
          </a:xfrm>
        </p:spPr>
        <p:txBody>
          <a:bodyPr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tả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sz="1800" dirty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665872" y="1524000"/>
            <a:ext cx="7962588" cy="3825479"/>
          </a:xfrm>
        </p:spPr>
        <p:txBody>
          <a:bodyPr>
            <a:noAutofit/>
          </a:bodyPr>
          <a:lstStyle/>
          <a:p>
            <a:pPr eaLnBrk="1" hangingPunct="1">
              <a:buFont typeface="Arial" charset="0"/>
              <a:buChar char="•"/>
              <a:defRPr/>
            </a:pPr>
            <a:r>
              <a:rPr lang="en-US" sz="2400" dirty="0" err="1"/>
              <a:t>Mã</a:t>
            </a:r>
            <a:r>
              <a:rPr lang="en-US" sz="2400" dirty="0"/>
              <a:t> </a:t>
            </a:r>
            <a:r>
              <a:rPr lang="en-US" sz="2400" dirty="0" err="1"/>
              <a:t>tự</a:t>
            </a:r>
            <a:r>
              <a:rPr lang="en-US" sz="2400" dirty="0"/>
              <a:t> </a:t>
            </a:r>
            <a:r>
              <a:rPr lang="en-US" sz="2400" dirty="0" err="1"/>
              <a:t>nhiên</a:t>
            </a:r>
            <a:endParaRPr lang="en-US" sz="2400" dirty="0"/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dirty="0" err="1"/>
              <a:t>Pseudocode</a:t>
            </a:r>
            <a:r>
              <a:rPr lang="en-US" sz="2400" dirty="0"/>
              <a:t> (</a:t>
            </a:r>
            <a:r>
              <a:rPr lang="en-US" sz="2400" dirty="0" err="1"/>
              <a:t>mã</a:t>
            </a:r>
            <a:r>
              <a:rPr lang="en-US" sz="2400" dirty="0"/>
              <a:t> </a:t>
            </a:r>
            <a:r>
              <a:rPr lang="en-US" sz="2400" dirty="0" err="1"/>
              <a:t>giả</a:t>
            </a:r>
            <a:r>
              <a:rPr lang="en-US" sz="2400" dirty="0"/>
              <a:t>)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dirty="0"/>
              <a:t>Flowchart (</a:t>
            </a:r>
            <a:r>
              <a:rPr lang="en-US" sz="2400" dirty="0" err="1"/>
              <a:t>lưu</a:t>
            </a:r>
            <a:r>
              <a:rPr lang="en-US" sz="2400" dirty="0"/>
              <a:t> </a:t>
            </a:r>
            <a:r>
              <a:rPr lang="en-US" sz="2400" dirty="0" err="1"/>
              <a:t>đồ</a:t>
            </a:r>
            <a:r>
              <a:rPr lang="en-US" sz="2400" dirty="0"/>
              <a:t>)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sz="2400" dirty="0"/>
          </a:p>
          <a:p>
            <a:pPr eaLnBrk="1" hangingPunct="1">
              <a:buFont typeface="Arial" charset="0"/>
              <a:buNone/>
              <a:defRPr/>
            </a:pPr>
            <a:r>
              <a:rPr lang="en-US" sz="2400" i="1" dirty="0" err="1">
                <a:solidFill>
                  <a:srgbClr val="FF0000"/>
                </a:solidFill>
              </a:rPr>
              <a:t>Khi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mô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tả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giải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thuật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phải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bao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gồm</a:t>
            </a:r>
            <a:r>
              <a:rPr lang="en-US" sz="2400" i="1" dirty="0">
                <a:solidFill>
                  <a:srgbClr val="FF0000"/>
                </a:solidFill>
              </a:rPr>
              <a:t>: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i="1" dirty="0">
                <a:solidFill>
                  <a:srgbClr val="FF0000"/>
                </a:solidFill>
              </a:rPr>
              <a:t>Input - </a:t>
            </a:r>
            <a:r>
              <a:rPr lang="en-US" sz="2400" i="1" dirty="0" err="1">
                <a:solidFill>
                  <a:srgbClr val="FF0000"/>
                </a:solidFill>
              </a:rPr>
              <a:t>Đầu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vào</a:t>
            </a:r>
            <a:endParaRPr lang="en-US" sz="2400" i="1" dirty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i="1" dirty="0">
                <a:solidFill>
                  <a:srgbClr val="FF0000"/>
                </a:solidFill>
              </a:rPr>
              <a:t>Output - </a:t>
            </a:r>
            <a:r>
              <a:rPr lang="en-US" sz="2400" i="1" dirty="0" err="1">
                <a:solidFill>
                  <a:srgbClr val="FF0000"/>
                </a:solidFill>
              </a:rPr>
              <a:t>Đầu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ra</a:t>
            </a:r>
            <a:r>
              <a:rPr lang="en-US" sz="2400" i="1" dirty="0">
                <a:solidFill>
                  <a:srgbClr val="FF0000"/>
                </a:solidFill>
              </a:rPr>
              <a:t> / </a:t>
            </a:r>
            <a:r>
              <a:rPr lang="en-US" sz="2400" i="1" dirty="0" err="1">
                <a:solidFill>
                  <a:srgbClr val="FF0000"/>
                </a:solidFill>
              </a:rPr>
              <a:t>kết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quả</a:t>
            </a:r>
            <a:endParaRPr lang="en-US" sz="2400" i="1" dirty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2400" i="1" dirty="0">
                <a:solidFill>
                  <a:srgbClr val="FF0000"/>
                </a:solidFill>
              </a:rPr>
              <a:t>Process - </a:t>
            </a:r>
            <a:r>
              <a:rPr lang="en-US" sz="2400" i="1" dirty="0" err="1">
                <a:solidFill>
                  <a:srgbClr val="FF0000"/>
                </a:solidFill>
              </a:rPr>
              <a:t>Mô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tả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xử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lý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của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giải</a:t>
            </a:r>
            <a:r>
              <a:rPr lang="en-US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 err="1">
                <a:solidFill>
                  <a:srgbClr val="FF0000"/>
                </a:solidFill>
              </a:rPr>
              <a:t>thuật</a:t>
            </a:r>
            <a:endParaRPr lang="en-US" sz="2400" i="1" dirty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2400" dirty="0"/>
          </a:p>
          <a:p>
            <a:pPr eaLnBrk="1" hangingPunct="1">
              <a:buFont typeface="Arial" charset="0"/>
              <a:buChar char="•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35909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3531"/>
            <a:ext cx="8515350" cy="5045869"/>
          </a:xfrm>
        </p:spPr>
        <p:txBody>
          <a:bodyPr rtlCol="0">
            <a:noAutofit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>
                <a:solidFill>
                  <a:srgbClr val="FF0000"/>
                </a:solidFill>
              </a:rPr>
              <a:t>Đầu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vào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2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số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nguyên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dương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và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>
                <a:solidFill>
                  <a:srgbClr val="FF0000"/>
                </a:solidFill>
              </a:rPr>
              <a:t>Đầu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ra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USCLN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của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và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u="sng" dirty="0" err="1">
                <a:solidFill>
                  <a:srgbClr val="FF0000"/>
                </a:solidFill>
              </a:rPr>
              <a:t>Cách</a:t>
            </a:r>
            <a:r>
              <a:rPr lang="en-US" b="1" u="sng" dirty="0">
                <a:solidFill>
                  <a:srgbClr val="FF0000"/>
                </a:solidFill>
              </a:rPr>
              <a:t> 1: </a:t>
            </a:r>
            <a:r>
              <a:rPr lang="en-US" b="1" u="sng" dirty="0" err="1">
                <a:solidFill>
                  <a:srgbClr val="FF0000"/>
                </a:solidFill>
              </a:rPr>
              <a:t>Dùng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mã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tự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nhiên</a:t>
            </a:r>
            <a:endParaRPr lang="en-US" b="1" u="sng" dirty="0">
              <a:solidFill>
                <a:srgbClr val="FF0000"/>
              </a:solidFill>
            </a:endParaRP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Bước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1: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Nếu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= b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thì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kết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luận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là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USCLN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và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kết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thúc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Bước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2: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Nếu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&gt; b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thì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a = a – b;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 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Ngược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lại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thì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 = b – a;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Bước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3: Quay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trở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lại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Bước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1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0050" y="228600"/>
            <a:ext cx="82296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Ví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dụ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: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Tìm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ước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chung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lớn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nhất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(USCLN)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của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2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nguyên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dương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a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và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b</a:t>
            </a:r>
          </a:p>
        </p:txBody>
      </p:sp>
    </p:spTree>
    <p:extLst>
      <p:ext uri="{BB962C8B-B14F-4D97-AF65-F5344CB8AC3E}">
        <p14:creationId xmlns:p14="http://schemas.microsoft.com/office/powerpoint/2010/main" val="1671245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050" y="1295400"/>
            <a:ext cx="8115300" cy="3960020"/>
          </a:xfrm>
        </p:spPr>
        <p:txBody>
          <a:bodyPr rtlCol="0">
            <a:noAutofit/>
          </a:bodyPr>
          <a:lstStyle/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b="1" u="sng" dirty="0" err="1">
                <a:solidFill>
                  <a:srgbClr val="FF0000"/>
                </a:solidFill>
              </a:rPr>
              <a:t>Cách</a:t>
            </a:r>
            <a:r>
              <a:rPr lang="en-US" b="1" u="sng" dirty="0">
                <a:solidFill>
                  <a:srgbClr val="FF0000"/>
                </a:solidFill>
              </a:rPr>
              <a:t> 2: </a:t>
            </a:r>
            <a:r>
              <a:rPr lang="en-US" b="1" u="sng" dirty="0" err="1">
                <a:solidFill>
                  <a:srgbClr val="FF0000"/>
                </a:solidFill>
              </a:rPr>
              <a:t>Dùng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mã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giả</a:t>
            </a:r>
            <a:r>
              <a:rPr lang="en-US" b="1" u="sng" dirty="0">
                <a:solidFill>
                  <a:srgbClr val="FF0000"/>
                </a:solidFill>
              </a:rPr>
              <a:t> (</a:t>
            </a:r>
            <a:r>
              <a:rPr lang="en-US" b="1" u="sng" dirty="0" err="1">
                <a:solidFill>
                  <a:srgbClr val="FF0000"/>
                </a:solidFill>
              </a:rPr>
              <a:t>Pseudocode</a:t>
            </a:r>
            <a:r>
              <a:rPr lang="en-US" b="1" u="sng" dirty="0">
                <a:solidFill>
                  <a:srgbClr val="FF0000"/>
                </a:solidFill>
              </a:rPr>
              <a:t>)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WHILE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≠ b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DO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IF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a&gt;b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THEN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a=a-b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ELSE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b=b-a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ENDIF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ENDWHILE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0050" y="228600"/>
            <a:ext cx="82296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Ví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dụ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: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Tìm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ước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chung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lớn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nhất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(USCLN)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của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2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nguyên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dương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a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và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b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4648200" y="2895600"/>
            <a:ext cx="4114800" cy="1828800"/>
          </a:xfrm>
          <a:prstGeom prst="wedgeRoundRectCallout">
            <a:avLst>
              <a:gd name="adj1" fmla="val -37191"/>
              <a:gd name="adj2" fmla="val 64722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Là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sự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lai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ghép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giữa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ngôn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ngữ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lập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trình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và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ngôn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ngữ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tự</a:t>
            </a:r>
            <a:r>
              <a:rPr lang="en-US" sz="2600" i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nhiên</a:t>
            </a:r>
            <a:endParaRPr lang="en-US" sz="2600" i="1" dirty="0">
              <a:solidFill>
                <a:schemeClr val="bg1"/>
              </a:solidFill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759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5829300" cy="485537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2400" b="1" u="sng" dirty="0" err="1">
                <a:solidFill>
                  <a:srgbClr val="FF0000"/>
                </a:solidFill>
              </a:rPr>
              <a:t>Cách</a:t>
            </a:r>
            <a:r>
              <a:rPr lang="en-US" sz="2400" b="1" u="sng" dirty="0">
                <a:solidFill>
                  <a:srgbClr val="FF0000"/>
                </a:solidFill>
              </a:rPr>
              <a:t> 3: </a:t>
            </a:r>
            <a:r>
              <a:rPr lang="en-US" sz="2400" b="1" u="sng" dirty="0" err="1">
                <a:solidFill>
                  <a:srgbClr val="FF0000"/>
                </a:solidFill>
              </a:rPr>
              <a:t>Dùng</a:t>
            </a:r>
            <a:r>
              <a:rPr lang="en-US" sz="2400" b="1" u="sng" dirty="0">
                <a:solidFill>
                  <a:srgbClr val="FF0000"/>
                </a:solidFill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</a:rPr>
              <a:t>lưu</a:t>
            </a:r>
            <a:r>
              <a:rPr lang="en-US" sz="2400" b="1" u="sng" dirty="0">
                <a:solidFill>
                  <a:srgbClr val="FF0000"/>
                </a:solidFill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</a:rPr>
              <a:t>đồ</a:t>
            </a:r>
            <a:r>
              <a:rPr lang="en-US" sz="2400" b="1" u="sng" dirty="0">
                <a:solidFill>
                  <a:srgbClr val="FF0000"/>
                </a:solidFill>
              </a:rPr>
              <a:t> (flowchart)</a:t>
            </a:r>
          </a:p>
          <a:p>
            <a:pPr marL="0" indent="0">
              <a:buNone/>
              <a:defRPr/>
            </a:pPr>
            <a:endParaRPr lang="en-US" dirty="0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095500"/>
            <a:ext cx="6836569" cy="4686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00050" y="228600"/>
            <a:ext cx="82296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Ví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dụ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: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Tìm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ước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chung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lớn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nhất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(USCLN)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của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2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nguyên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dương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a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và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b</a:t>
            </a:r>
          </a:p>
        </p:txBody>
      </p:sp>
    </p:spTree>
    <p:extLst>
      <p:ext uri="{BB962C8B-B14F-4D97-AF65-F5344CB8AC3E}">
        <p14:creationId xmlns:p14="http://schemas.microsoft.com/office/powerpoint/2010/main" val="69902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200900" cy="606029"/>
          </a:xfrm>
        </p:spPr>
        <p:txBody>
          <a:bodyPr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tả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pseudocode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077200" cy="4112420"/>
          </a:xfrm>
        </p:spPr>
        <p:txBody>
          <a:bodyPr rtlCol="0">
            <a:noAutofit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Dễ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hiểu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không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chi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tiết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đến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các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kỹ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thuật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lập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trình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Ở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cấp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độ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hết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sức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tổng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quát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gần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ngôn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ngữ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tự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nhiên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Hoặc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chi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tiết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như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dùng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ngôn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ngữ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tựa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Pascal, C++, …</a:t>
            </a:r>
          </a:p>
          <a:p>
            <a:pPr marL="274320" lvl="1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b="1" dirty="0">
                <a:solidFill>
                  <a:srgbClr val="FF0000"/>
                </a:solidFill>
              </a:rPr>
              <a:t>IF &lt;</a:t>
            </a:r>
            <a:r>
              <a:rPr lang="en-US" sz="2400" b="1" dirty="0" err="1">
                <a:solidFill>
                  <a:srgbClr val="FF0000"/>
                </a:solidFill>
              </a:rPr>
              <a:t>Điều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kiện</a:t>
            </a:r>
            <a:r>
              <a:rPr lang="en-US" sz="2400" b="1" dirty="0">
                <a:solidFill>
                  <a:srgbClr val="FF0000"/>
                </a:solidFill>
              </a:rPr>
              <a:t>&gt; THEN …ENDIF</a:t>
            </a:r>
          </a:p>
          <a:p>
            <a:pPr marL="274320" lvl="1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b="1" dirty="0">
                <a:solidFill>
                  <a:srgbClr val="FF0000"/>
                </a:solidFill>
              </a:rPr>
              <a:t>IF &lt;</a:t>
            </a:r>
            <a:r>
              <a:rPr lang="en-US" sz="2400" b="1" dirty="0" err="1">
                <a:solidFill>
                  <a:srgbClr val="FF0000"/>
                </a:solidFill>
              </a:rPr>
              <a:t>Điều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kiện</a:t>
            </a:r>
            <a:r>
              <a:rPr lang="en-US" sz="2400" b="1" dirty="0">
                <a:solidFill>
                  <a:srgbClr val="FF0000"/>
                </a:solidFill>
              </a:rPr>
              <a:t>&gt; THEN ... ELSE ... ENDIF</a:t>
            </a:r>
          </a:p>
          <a:p>
            <a:pPr marL="274320" lvl="1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b="1" dirty="0">
                <a:solidFill>
                  <a:srgbClr val="FF0000"/>
                </a:solidFill>
              </a:rPr>
              <a:t>WHILE &lt;</a:t>
            </a:r>
            <a:r>
              <a:rPr lang="en-US" sz="2400" b="1" dirty="0" err="1">
                <a:solidFill>
                  <a:srgbClr val="FF0000"/>
                </a:solidFill>
              </a:rPr>
              <a:t>Điều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kiện</a:t>
            </a:r>
            <a:r>
              <a:rPr lang="en-US" sz="2400" b="1" dirty="0">
                <a:solidFill>
                  <a:srgbClr val="FF0000"/>
                </a:solidFill>
              </a:rPr>
              <a:t>&gt; DO … ENDWHILE</a:t>
            </a:r>
          </a:p>
          <a:p>
            <a:pPr marL="274320" lvl="1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b="1" dirty="0">
                <a:solidFill>
                  <a:srgbClr val="FF0000"/>
                </a:solidFill>
              </a:rPr>
              <a:t>DO … UNTIL &lt;</a:t>
            </a:r>
            <a:r>
              <a:rPr lang="en-US" sz="2400" b="1" dirty="0" err="1">
                <a:solidFill>
                  <a:srgbClr val="FF0000"/>
                </a:solidFill>
              </a:rPr>
              <a:t>Điều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kiện</a:t>
            </a:r>
            <a:r>
              <a:rPr lang="en-US" sz="2400" b="1" dirty="0">
                <a:solidFill>
                  <a:srgbClr val="FF0000"/>
                </a:solidFill>
              </a:rPr>
              <a:t>&gt;</a:t>
            </a:r>
          </a:p>
          <a:p>
            <a:pPr marL="274320" lvl="1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b="1" dirty="0">
                <a:solidFill>
                  <a:srgbClr val="FF0000"/>
                </a:solidFill>
              </a:rPr>
              <a:t>DISPLAY …</a:t>
            </a:r>
          </a:p>
          <a:p>
            <a:pPr marL="274320" lvl="1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b="1" dirty="0">
                <a:solidFill>
                  <a:srgbClr val="FF0000"/>
                </a:solidFill>
              </a:rPr>
              <a:t>RETURN …</a:t>
            </a:r>
          </a:p>
          <a:p>
            <a:pPr marL="275035" lvl="1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b="1" dirty="0">
                <a:solidFill>
                  <a:srgbClr val="FF0000"/>
                </a:solidFill>
              </a:rPr>
              <a:t>    	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474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8572" y="152400"/>
            <a:ext cx="7256859" cy="960668"/>
          </a:xfrm>
        </p:spPr>
        <p:txBody>
          <a:bodyPr>
            <a:normAutofit fontScale="90000"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tả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đồ</a:t>
            </a:r>
            <a:r>
              <a:rPr lang="en-US" dirty="0"/>
              <a:t> (flowchart)</a:t>
            </a:r>
          </a:p>
        </p:txBody>
      </p:sp>
      <p:sp>
        <p:nvSpPr>
          <p:cNvPr id="17412" name="Content Placeholder 3"/>
          <p:cNvSpPr>
            <a:spLocks noGrp="1"/>
          </p:cNvSpPr>
          <p:nvPr>
            <p:ph idx="1"/>
          </p:nvPr>
        </p:nvSpPr>
        <p:spPr>
          <a:xfrm>
            <a:off x="678572" y="1676400"/>
            <a:ext cx="7949887" cy="409575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đô</a:t>
            </a:r>
            <a:r>
              <a:rPr lang="en-US" dirty="0"/>
              <a:t>̀ </a:t>
            </a:r>
            <a:r>
              <a:rPr lang="en-US" dirty="0" err="1"/>
              <a:t>thuật</a:t>
            </a:r>
            <a:r>
              <a:rPr lang="en-US" dirty="0"/>
              <a:t> </a:t>
            </a:r>
            <a:r>
              <a:rPr lang="en-US" dirty="0" err="1"/>
              <a:t>toán</a:t>
            </a:r>
            <a:r>
              <a:rPr lang="en-US" dirty="0"/>
              <a:t> là </a:t>
            </a:r>
            <a:r>
              <a:rPr lang="en-US" dirty="0" err="1"/>
              <a:t>công</a:t>
            </a:r>
            <a:r>
              <a:rPr lang="en-US" dirty="0"/>
              <a:t> cụ </a:t>
            </a:r>
            <a:r>
              <a:rPr lang="en-US" dirty="0" err="1"/>
              <a:t>dùng</a:t>
            </a:r>
            <a:r>
              <a:rPr lang="en-US" dirty="0"/>
              <a:t> </a:t>
            </a:r>
            <a:r>
              <a:rPr lang="en-US" dirty="0" err="1"/>
              <a:t>đê</a:t>
            </a:r>
            <a:r>
              <a:rPr lang="en-US" dirty="0"/>
              <a:t>̉ </a:t>
            </a:r>
            <a:r>
              <a:rPr lang="en-US" b="1" dirty="0" err="1"/>
              <a:t>biểu</a:t>
            </a:r>
            <a:r>
              <a:rPr lang="en-US" b="1" dirty="0"/>
              <a:t> </a:t>
            </a:r>
            <a:r>
              <a:rPr lang="en-US" b="1" dirty="0" err="1"/>
              <a:t>diễn</a:t>
            </a:r>
            <a:r>
              <a:rPr lang="en-US" b="1" dirty="0"/>
              <a:t> </a:t>
            </a:r>
            <a:r>
              <a:rPr lang="en-US" b="1" dirty="0" err="1"/>
              <a:t>thuật</a:t>
            </a:r>
            <a:r>
              <a:rPr lang="en-US" b="1" dirty="0"/>
              <a:t> </a:t>
            </a:r>
            <a:r>
              <a:rPr lang="en-US" b="1" dirty="0" err="1"/>
              <a:t>toán</a:t>
            </a:r>
            <a:r>
              <a:rPr lang="en-US" dirty="0"/>
              <a:t>, </a:t>
            </a:r>
            <a:r>
              <a:rPr lang="en-US" dirty="0" err="1"/>
              <a:t>việc</a:t>
            </a:r>
            <a:r>
              <a:rPr lang="en-US" dirty="0"/>
              <a:t> </a:t>
            </a:r>
            <a:r>
              <a:rPr lang="en-US" dirty="0" err="1"/>
              <a:t>mô</a:t>
            </a:r>
            <a:r>
              <a:rPr lang="en-US" dirty="0"/>
              <a:t> tả </a:t>
            </a:r>
            <a:r>
              <a:rPr lang="en-US" b="1" dirty="0" err="1"/>
              <a:t>nhập</a:t>
            </a:r>
            <a:r>
              <a:rPr lang="en-US" dirty="0"/>
              <a:t> (input), </a:t>
            </a:r>
            <a:r>
              <a:rPr lang="en-US" dirty="0" err="1"/>
              <a:t>dư</a:t>
            </a:r>
            <a:r>
              <a:rPr lang="en-US" dirty="0"/>
              <a:t>̃ </a:t>
            </a:r>
            <a:r>
              <a:rPr lang="en-US" dirty="0" err="1"/>
              <a:t>liệu</a:t>
            </a:r>
            <a:r>
              <a:rPr lang="en-US" dirty="0"/>
              <a:t> </a:t>
            </a:r>
            <a:r>
              <a:rPr lang="en-US" b="1" dirty="0" err="1"/>
              <a:t>xuất</a:t>
            </a:r>
            <a:r>
              <a:rPr lang="en-US" b="1" dirty="0"/>
              <a:t> </a:t>
            </a:r>
            <a:r>
              <a:rPr lang="en-US" dirty="0"/>
              <a:t>(output) </a:t>
            </a:r>
            <a:r>
              <a:rPr lang="en-US" dirty="0" err="1"/>
              <a:t>va</a:t>
            </a:r>
            <a:r>
              <a:rPr lang="en-US" dirty="0"/>
              <a:t>̀ </a:t>
            </a:r>
            <a:r>
              <a:rPr lang="en-US" dirty="0" err="1"/>
              <a:t>luồng</a:t>
            </a:r>
            <a:r>
              <a:rPr lang="en-US" dirty="0"/>
              <a:t> </a:t>
            </a:r>
            <a:r>
              <a:rPr lang="en-US" dirty="0" err="1"/>
              <a:t>xử</a:t>
            </a:r>
            <a:r>
              <a:rPr lang="en-US" dirty="0"/>
              <a:t> </a:t>
            </a:r>
            <a:r>
              <a:rPr lang="en-US" dirty="0" err="1"/>
              <a:t>ly</a:t>
            </a:r>
            <a:r>
              <a:rPr lang="en-US" dirty="0"/>
              <a:t>́ </a:t>
            </a:r>
            <a:r>
              <a:rPr lang="en-US" dirty="0" err="1"/>
              <a:t>thông</a:t>
            </a:r>
            <a:r>
              <a:rPr lang="en-US" dirty="0"/>
              <a:t> qua </a:t>
            </a:r>
            <a:r>
              <a:rPr lang="en-US" dirty="0" err="1"/>
              <a:t>các</a:t>
            </a:r>
            <a:r>
              <a:rPr lang="en-US" dirty="0"/>
              <a:t> </a:t>
            </a:r>
            <a:r>
              <a:rPr lang="en-US" b="1" dirty="0" err="1"/>
              <a:t>ky</a:t>
            </a:r>
            <a:r>
              <a:rPr lang="en-US" b="1" dirty="0"/>
              <a:t>́ </a:t>
            </a:r>
            <a:r>
              <a:rPr lang="en-US" b="1" dirty="0" err="1"/>
              <a:t>hiệu</a:t>
            </a:r>
            <a:r>
              <a:rPr lang="en-US" b="1" dirty="0"/>
              <a:t> </a:t>
            </a:r>
            <a:r>
              <a:rPr lang="en-US" b="1" dirty="0" err="1"/>
              <a:t>hình</a:t>
            </a:r>
            <a:r>
              <a:rPr lang="en-US" b="1" dirty="0"/>
              <a:t> </a:t>
            </a:r>
            <a:r>
              <a:rPr lang="en-US" b="1" dirty="0" err="1"/>
              <a:t>học</a:t>
            </a:r>
            <a:endParaRPr lang="en-US" b="1" dirty="0"/>
          </a:p>
          <a:p>
            <a:pPr algn="just" eaLnBrk="1" hangingPunct="1">
              <a:defRPr/>
            </a:pPr>
            <a:r>
              <a:rPr lang="vi-VN" b="1" dirty="0"/>
              <a:t>Phương</a:t>
            </a:r>
            <a:r>
              <a:rPr lang="en-US" b="1" dirty="0"/>
              <a:t> </a:t>
            </a:r>
            <a:r>
              <a:rPr lang="en-US" b="1" dirty="0" err="1"/>
              <a:t>pháp</a:t>
            </a:r>
            <a:r>
              <a:rPr lang="en-US" b="1" dirty="0"/>
              <a:t> </a:t>
            </a:r>
            <a:r>
              <a:rPr lang="en-US" b="1" dirty="0" err="1"/>
              <a:t>duyệt</a:t>
            </a:r>
            <a:r>
              <a:rPr lang="en-US" b="1" dirty="0"/>
              <a:t> </a:t>
            </a:r>
            <a:r>
              <a:rPr lang="en-US" b="1" dirty="0" err="1"/>
              <a:t>lưu</a:t>
            </a:r>
            <a:r>
              <a:rPr lang="en-US" b="1" dirty="0"/>
              <a:t> </a:t>
            </a:r>
            <a:r>
              <a:rPr lang="en-US" b="1" dirty="0" err="1"/>
              <a:t>đồ</a:t>
            </a:r>
            <a:endParaRPr lang="en-US" b="1" dirty="0"/>
          </a:p>
          <a:p>
            <a:pPr lvl="1" eaLnBrk="1" hangingPunct="1">
              <a:defRPr/>
            </a:pPr>
            <a:r>
              <a:rPr lang="en-US" dirty="0" err="1"/>
              <a:t>Duyệt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̀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xuống</a:t>
            </a:r>
            <a:endParaRPr lang="en-US" dirty="0"/>
          </a:p>
          <a:p>
            <a:pPr lvl="1" eaLnBrk="1" hangingPunct="1">
              <a:defRPr/>
            </a:pPr>
            <a:r>
              <a:rPr lang="en-US" dirty="0" err="1"/>
              <a:t>Duyệt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̀ </a:t>
            </a:r>
            <a:r>
              <a:rPr lang="en-US" dirty="0" err="1"/>
              <a:t>trái</a:t>
            </a:r>
            <a:r>
              <a:rPr lang="en-US" dirty="0"/>
              <a:t> sang </a:t>
            </a:r>
            <a:r>
              <a:rPr lang="en-US" dirty="0" err="1"/>
              <a:t>phải</a:t>
            </a:r>
            <a:endParaRPr lang="en-US" dirty="0"/>
          </a:p>
          <a:p>
            <a:pPr algn="just" eaLnBrk="1" hangingPunct="1">
              <a:defRPr/>
            </a:pPr>
            <a:endParaRPr lang="en-US" dirty="0"/>
          </a:p>
          <a:p>
            <a:pPr algn="just" eaLnBrk="1" hangingPunct="1">
              <a:defRPr/>
            </a:pPr>
            <a:endParaRPr lang="en-US" dirty="0"/>
          </a:p>
          <a:p>
            <a:pPr algn="just" eaLnBrk="1" hangingPunct="1">
              <a:defRPr/>
            </a:pPr>
            <a:endParaRPr lang="en-US" dirty="0"/>
          </a:p>
          <a:p>
            <a:pPr algn="just" eaLnBrk="1" hangingPunct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051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510540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quát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  <a:p>
            <a:pPr algn="just"/>
            <a:r>
              <a:rPr lang="en-US" dirty="0" err="1"/>
              <a:t>Nắm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  <a:p>
            <a:pPr algn="just"/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tả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  <a:p>
            <a:pPr algn="just"/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endParaRPr lang="en-US" dirty="0"/>
          </a:p>
          <a:p>
            <a:pPr algn="just"/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trợ</a:t>
            </a:r>
            <a:r>
              <a:rPr lang="en-US" dirty="0"/>
              <a:t> </a:t>
            </a: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tả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FlowChart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111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16672" y="287029"/>
            <a:ext cx="6172200" cy="708422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flowchart</a:t>
            </a:r>
          </a:p>
        </p:txBody>
      </p:sp>
      <p:sp>
        <p:nvSpPr>
          <p:cNvPr id="18435" name="Content Placeholder 5"/>
          <p:cNvSpPr>
            <a:spLocks noGrp="1"/>
          </p:cNvSpPr>
          <p:nvPr>
            <p:ph idx="1"/>
          </p:nvPr>
        </p:nvSpPr>
        <p:spPr>
          <a:xfrm>
            <a:off x="1981200" y="1981200"/>
            <a:ext cx="2514600" cy="514350"/>
          </a:xfrm>
        </p:spPr>
        <p:txBody>
          <a:bodyPr>
            <a:no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/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thúc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57200" y="1981200"/>
            <a:ext cx="1371600" cy="5143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8" name="Diamond 7"/>
          <p:cNvSpPr/>
          <p:nvPr/>
        </p:nvSpPr>
        <p:spPr>
          <a:xfrm>
            <a:off x="457200" y="2807436"/>
            <a:ext cx="1257300" cy="120015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52450" y="4589860"/>
            <a:ext cx="1143000" cy="1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71500" y="5423636"/>
            <a:ext cx="1143000" cy="514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13" name="Parallelogram 12"/>
          <p:cNvSpPr/>
          <p:nvPr/>
        </p:nvSpPr>
        <p:spPr>
          <a:xfrm>
            <a:off x="5067300" y="2412369"/>
            <a:ext cx="1143000" cy="51435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14" name="Left Arrow 13"/>
          <p:cNvSpPr/>
          <p:nvPr/>
        </p:nvSpPr>
        <p:spPr>
          <a:xfrm>
            <a:off x="5219700" y="3741968"/>
            <a:ext cx="685800" cy="51435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15" name="Oval 14"/>
          <p:cNvSpPr/>
          <p:nvPr/>
        </p:nvSpPr>
        <p:spPr>
          <a:xfrm>
            <a:off x="5305425" y="5204917"/>
            <a:ext cx="514350" cy="5143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22539" name="Content Placeholder 5"/>
          <p:cNvSpPr txBox="1">
            <a:spLocks/>
          </p:cNvSpPr>
          <p:nvPr/>
        </p:nvSpPr>
        <p:spPr bwMode="auto">
          <a:xfrm>
            <a:off x="6596772" y="5201696"/>
            <a:ext cx="1885950" cy="44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Điểm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nối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81200" y="3173372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Rẽ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nhánh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81200" y="4343638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Luồng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xử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lý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5445543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Khối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xử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lý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96772" y="2412369"/>
            <a:ext cx="177003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Nhập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/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Xuất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96772" y="3741968"/>
            <a:ext cx="190308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Giá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trị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trả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về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2275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923"/>
            <a:ext cx="6286500" cy="594122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tả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886700" cy="4036220"/>
          </a:xfrm>
        </p:spPr>
        <p:txBody>
          <a:bodyPr rtlCol="0">
            <a:noAutofit/>
          </a:bodyPr>
          <a:lstStyle/>
          <a:p>
            <a:pPr marL="377190" indent="-3429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Cho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sô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́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nguyên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n.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Tính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trị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tuyệt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đối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của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 </a:t>
            </a:r>
          </a:p>
          <a:p>
            <a:pPr marL="377190" indent="-3429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Giải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biện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luận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phương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trình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bậc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ax+b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=0</a:t>
            </a:r>
          </a:p>
          <a:p>
            <a:pPr marL="377190" indent="-3429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 err="1"/>
              <a:t>Nhập</a:t>
            </a:r>
            <a:r>
              <a:rPr lang="en-US" sz="2400" dirty="0"/>
              <a:t> </a:t>
            </a:r>
            <a:r>
              <a:rPr lang="en-US" sz="2400" dirty="0" err="1"/>
              <a:t>vào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dài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a, b </a:t>
            </a:r>
            <a:r>
              <a:rPr lang="en-US" sz="2400" dirty="0" err="1"/>
              <a:t>và</a:t>
            </a:r>
            <a:r>
              <a:rPr lang="en-US" sz="2400" dirty="0"/>
              <a:t> c. </a:t>
            </a:r>
            <a:r>
              <a:rPr lang="en-US" sz="2400" dirty="0" err="1"/>
              <a:t>Kiểm</a:t>
            </a:r>
            <a:r>
              <a:rPr lang="en-US" sz="2400" dirty="0"/>
              <a:t> </a:t>
            </a:r>
            <a:r>
              <a:rPr lang="en-US" sz="2400" dirty="0" err="1"/>
              <a:t>tra</a:t>
            </a:r>
            <a:r>
              <a:rPr lang="en-US" sz="2400" dirty="0"/>
              <a:t> </a:t>
            </a:r>
            <a:r>
              <a:rPr lang="en-US" sz="2400" dirty="0" err="1"/>
              <a:t>xem</a:t>
            </a:r>
            <a:r>
              <a:rPr lang="en-US" sz="2400" dirty="0"/>
              <a:t> a, b, c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tạo</a:t>
            </a:r>
            <a:r>
              <a:rPr lang="en-US" sz="2400" dirty="0"/>
              <a:t> </a:t>
            </a:r>
            <a:r>
              <a:rPr lang="en-US" sz="2400" dirty="0" err="1"/>
              <a:t>thành</a:t>
            </a:r>
            <a:r>
              <a:rPr lang="en-US" sz="2400" dirty="0"/>
              <a:t> 3 </a:t>
            </a:r>
            <a:r>
              <a:rPr lang="en-US" sz="2400" dirty="0" err="1"/>
              <a:t>cạnh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tam </a:t>
            </a:r>
            <a:r>
              <a:rPr lang="en-US" sz="2400" dirty="0" err="1"/>
              <a:t>giác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?</a:t>
            </a:r>
          </a:p>
          <a:p>
            <a:pPr marL="377190" indent="-3429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 err="1"/>
              <a:t>Nhập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nguyên</a:t>
            </a:r>
            <a:r>
              <a:rPr lang="en-US" sz="2400" dirty="0"/>
              <a:t> k (k&gt;0),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ra</a:t>
            </a:r>
            <a:r>
              <a:rPr lang="en-US" sz="2400" dirty="0"/>
              <a:t> </a:t>
            </a:r>
            <a:r>
              <a:rPr lang="en-US" sz="2400" dirty="0" err="1"/>
              <a:t>màn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k </a:t>
            </a:r>
            <a:r>
              <a:rPr lang="en-US" sz="2400" dirty="0" err="1"/>
              <a:t>dòng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“Xin </a:t>
            </a:r>
            <a:r>
              <a:rPr lang="en-US" sz="2400" dirty="0" err="1"/>
              <a:t>chào</a:t>
            </a:r>
            <a:r>
              <a:rPr lang="en-US" sz="2400" dirty="0"/>
              <a:t>”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77190" indent="-3429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Tính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tổng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				            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với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n&gt;0</a:t>
            </a:r>
          </a:p>
          <a:p>
            <a:pPr marL="377190" indent="-342900">
              <a:buClr>
                <a:schemeClr val="accent6">
                  <a:lumMod val="75000"/>
                </a:schemeClr>
              </a:buClr>
              <a:buFont typeface="+mj-lt"/>
              <a:buAutoNum type="arabicPeriod"/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Tính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tổng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                                            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với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n&gt;0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557" name="Rectangle 2"/>
          <p:cNvSpPr>
            <a:spLocks noChangeArrowheads="1"/>
          </p:cNvSpPr>
          <p:nvPr/>
        </p:nvSpPr>
        <p:spPr bwMode="auto">
          <a:xfrm>
            <a:off x="1143001" y="707209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vi-VN" sz="1350"/>
          </a:p>
        </p:txBody>
      </p:sp>
      <p:graphicFrame>
        <p:nvGraphicFramePr>
          <p:cNvPr id="2355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869592"/>
              </p:ext>
            </p:extLst>
          </p:nvPr>
        </p:nvGraphicFramePr>
        <p:xfrm>
          <a:off x="2514600" y="5638800"/>
          <a:ext cx="203001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3" imgW="1282144" imgH="177723" progId="Equation.3">
                  <p:embed/>
                </p:oleObj>
              </mc:Choice>
              <mc:Fallback>
                <p:oleObj name="Equation" r:id="rId3" imgW="1282144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5638800"/>
                        <a:ext cx="2030015" cy="2857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9" name="Rectangle 4"/>
          <p:cNvSpPr>
            <a:spLocks noChangeArrowheads="1"/>
          </p:cNvSpPr>
          <p:nvPr/>
        </p:nvSpPr>
        <p:spPr bwMode="auto">
          <a:xfrm>
            <a:off x="1143001" y="707209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vi-VN" sz="1350"/>
          </a:p>
        </p:txBody>
      </p:sp>
      <p:graphicFrame>
        <p:nvGraphicFramePr>
          <p:cNvPr id="2356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44283"/>
              </p:ext>
            </p:extLst>
          </p:nvPr>
        </p:nvGraphicFramePr>
        <p:xfrm>
          <a:off x="2514600" y="6153150"/>
          <a:ext cx="32146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Equation" r:id="rId5" imgW="2222500" imgH="279400" progId="Equation.3">
                  <p:embed/>
                </p:oleObj>
              </mc:Choice>
              <mc:Fallback>
                <p:oleObj name="Equation" r:id="rId5" imgW="22225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6153150"/>
                        <a:ext cx="3214688" cy="4000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9146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295400"/>
            <a:ext cx="3486150" cy="5131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533400" y="2904529"/>
            <a:ext cx="3714750" cy="1913335"/>
          </a:xfrm>
        </p:spPr>
        <p:txBody>
          <a:bodyPr>
            <a:normAutofit/>
          </a:bodyPr>
          <a:lstStyle/>
          <a:p>
            <a:pPr marL="377190" indent="-34290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Đầu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vào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nguyênn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</a:t>
            </a:r>
          </a:p>
          <a:p>
            <a:pPr marL="377190" indent="-34290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Đầu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|n|</a:t>
            </a:r>
          </a:p>
        </p:txBody>
      </p:sp>
      <p:sp>
        <p:nvSpPr>
          <p:cNvPr id="2" name="Rectangle 1"/>
          <p:cNvSpPr/>
          <p:nvPr/>
        </p:nvSpPr>
        <p:spPr>
          <a:xfrm>
            <a:off x="398860" y="304800"/>
            <a:ext cx="629306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Cho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sô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́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nguyên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n.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Tính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trị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tuyệt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đối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của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n </a:t>
            </a:r>
          </a:p>
        </p:txBody>
      </p:sp>
    </p:spTree>
    <p:extLst>
      <p:ext uri="{BB962C8B-B14F-4D97-AF65-F5344CB8AC3E}">
        <p14:creationId xmlns:p14="http://schemas.microsoft.com/office/powerpoint/2010/main" val="18784194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1295400"/>
            <a:ext cx="5829300" cy="505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0" y="1981200"/>
            <a:ext cx="4419600" cy="2971800"/>
          </a:xfrm>
        </p:spPr>
        <p:txBody>
          <a:bodyPr rtlCol="0">
            <a:noAutofit/>
          </a:bodyPr>
          <a:lstStyle/>
          <a:p>
            <a:pPr marL="377190" indent="-34290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Đầu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vào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Hai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số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nguyên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và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</a:t>
            </a:r>
          </a:p>
          <a:p>
            <a:pPr marL="377190" indent="-34290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Đầu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Nghiệm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của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pt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8860" y="228600"/>
            <a:ext cx="674671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Giải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và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biện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luận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phương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trình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bậc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I: </a:t>
            </a:r>
            <a:r>
              <a:rPr lang="en-US" sz="26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ax+b</a:t>
            </a:r>
            <a:r>
              <a:rPr lang="en-US" sz="26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=0</a:t>
            </a:r>
          </a:p>
        </p:txBody>
      </p:sp>
    </p:spTree>
    <p:extLst>
      <p:ext uri="{BB962C8B-B14F-4D97-AF65-F5344CB8AC3E}">
        <p14:creationId xmlns:p14="http://schemas.microsoft.com/office/powerpoint/2010/main" val="4383326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399"/>
            <a:ext cx="8458200" cy="854891"/>
          </a:xfrm>
        </p:spPr>
        <p:txBody>
          <a:bodyPr>
            <a:noAutofit/>
          </a:bodyPr>
          <a:lstStyle/>
          <a:p>
            <a:pPr marL="11113" indent="-11113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>
                <a:latin typeface="Times" charset="0"/>
                <a:ea typeface="Times" charset="0"/>
                <a:cs typeface="Times" charset="0"/>
              </a:rPr>
              <a:t>Phần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đọc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thêm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: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Hướng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dẫn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dùng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công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cụ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vẽ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lưu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đồ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giải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thuật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</a:p>
        </p:txBody>
      </p:sp>
      <p:sp>
        <p:nvSpPr>
          <p:cNvPr id="24580" name="Content Placeholder 2"/>
          <p:cNvSpPr>
            <a:spLocks noGrp="1"/>
          </p:cNvSpPr>
          <p:nvPr>
            <p:ph idx="1"/>
          </p:nvPr>
        </p:nvSpPr>
        <p:spPr>
          <a:xfrm>
            <a:off x="609600" y="2057401"/>
            <a:ext cx="7162800" cy="365522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/>
              <a:t>Microsoft Visio</a:t>
            </a:r>
          </a:p>
          <a:p>
            <a:pPr eaLnBrk="1" hangingPunct="1">
              <a:defRPr/>
            </a:pPr>
            <a:r>
              <a:rPr lang="en-US" dirty="0">
                <a:hlinkClick r:id="rId2" action="ppaction://hlinkfile"/>
              </a:rPr>
              <a:t>Crocodile Clips 6.05</a:t>
            </a:r>
            <a:endParaRPr lang="en-US" dirty="0"/>
          </a:p>
          <a:p>
            <a:pPr eaLnBrk="1" hangingPunct="1">
              <a:defRPr/>
            </a:pP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hiệu</a:t>
            </a:r>
            <a:endParaRPr lang="en-US" dirty="0"/>
          </a:p>
          <a:p>
            <a:pPr eaLnBrk="1" hangingPunct="1">
              <a:defRPr/>
            </a:pP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bước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endParaRPr lang="en-US" dirty="0"/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28677" name="Rectangle 2"/>
          <p:cNvSpPr>
            <a:spLocks noChangeArrowheads="1"/>
          </p:cNvSpPr>
          <p:nvPr/>
        </p:nvSpPr>
        <p:spPr bwMode="auto">
          <a:xfrm>
            <a:off x="1143001" y="707209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vi-VN" sz="1350"/>
          </a:p>
        </p:txBody>
      </p:sp>
      <p:sp>
        <p:nvSpPr>
          <p:cNvPr id="28678" name="Rectangle 4"/>
          <p:cNvSpPr>
            <a:spLocks noChangeArrowheads="1"/>
          </p:cNvSpPr>
          <p:nvPr/>
        </p:nvSpPr>
        <p:spPr bwMode="auto">
          <a:xfrm>
            <a:off x="1143001" y="707209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vi-VN" sz="1350"/>
          </a:p>
        </p:txBody>
      </p:sp>
    </p:spTree>
    <p:extLst>
      <p:ext uri="{BB962C8B-B14F-4D97-AF65-F5344CB8AC3E}">
        <p14:creationId xmlns:p14="http://schemas.microsoft.com/office/powerpoint/2010/main" val="11886284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6" name="HD SD Visio.avi">
            <a:hlinkClick r:id="" action="ppaction://media"/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457200"/>
            <a:ext cx="7810080" cy="5857928"/>
          </a:xfrm>
        </p:spPr>
      </p:pic>
    </p:spTree>
    <p:extLst>
      <p:ext uri="{BB962C8B-B14F-4D97-AF65-F5344CB8AC3E}">
        <p14:creationId xmlns:p14="http://schemas.microsoft.com/office/powerpoint/2010/main" val="1385088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D Crocodile.avi">
            <a:hlinkClick r:id="" action="ppaction://media"/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533400"/>
            <a:ext cx="7595078" cy="5695950"/>
          </a:xfrm>
        </p:spPr>
      </p:pic>
    </p:spTree>
    <p:extLst>
      <p:ext uri="{BB962C8B-B14F-4D97-AF65-F5344CB8AC3E}">
        <p14:creationId xmlns:p14="http://schemas.microsoft.com/office/powerpoint/2010/main" val="4545598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2133600"/>
            <a:ext cx="6400800" cy="38862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Mục</a:t>
            </a:r>
            <a:r>
              <a:rPr lang="en-US" sz="2400" dirty="0"/>
              <a:t> </a:t>
            </a:r>
            <a:r>
              <a:rPr lang="en-US" sz="2400" dirty="0" err="1"/>
              <a:t>tiêu</a:t>
            </a:r>
            <a:endParaRPr lang="en-US" sz="2400" dirty="0"/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công</a:t>
            </a:r>
            <a:r>
              <a:rPr lang="en-US" sz="2400" dirty="0"/>
              <a:t> </a:t>
            </a:r>
            <a:r>
              <a:rPr lang="en-US" sz="2400" dirty="0" err="1"/>
              <a:t>cụ</a:t>
            </a:r>
            <a:r>
              <a:rPr lang="en-US" sz="2400" dirty="0"/>
              <a:t> </a:t>
            </a:r>
            <a:r>
              <a:rPr lang="en-US" sz="2400" dirty="0" err="1"/>
              <a:t>vẽ</a:t>
            </a:r>
            <a:r>
              <a:rPr lang="en-US" sz="2400" dirty="0"/>
              <a:t> </a:t>
            </a:r>
            <a:r>
              <a:rPr lang="en-US" sz="2400" dirty="0" err="1"/>
              <a:t>lưu</a:t>
            </a:r>
            <a:r>
              <a:rPr lang="en-US" sz="2400" dirty="0"/>
              <a:t> </a:t>
            </a:r>
            <a:r>
              <a:rPr lang="en-US" sz="2400" dirty="0" err="1"/>
              <a:t>đồ</a:t>
            </a:r>
            <a:endParaRPr lang="en-US" sz="2400" dirty="0"/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Giới</a:t>
            </a:r>
            <a:r>
              <a:rPr lang="en-US" sz="2400" dirty="0"/>
              <a:t> </a:t>
            </a:r>
            <a:r>
              <a:rPr lang="en-US" sz="2400" dirty="0" err="1"/>
              <a:t>thiệu</a:t>
            </a:r>
            <a:r>
              <a:rPr lang="en-US" sz="2400" dirty="0"/>
              <a:t> Crocodile Clips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ký</a:t>
            </a:r>
            <a:r>
              <a:rPr lang="en-US" sz="2400" dirty="0"/>
              <a:t> </a:t>
            </a:r>
            <a:r>
              <a:rPr lang="en-US" sz="2400" dirty="0" err="1"/>
              <a:t>hiệu</a:t>
            </a:r>
            <a:r>
              <a:rPr lang="en-US" sz="2400" dirty="0"/>
              <a:t> </a:t>
            </a:r>
            <a:r>
              <a:rPr lang="en-US" sz="2400" dirty="0" err="1"/>
              <a:t>lưu</a:t>
            </a:r>
            <a:r>
              <a:rPr lang="en-US" sz="2400" dirty="0"/>
              <a:t> </a:t>
            </a:r>
            <a:r>
              <a:rPr lang="en-US" sz="2400" dirty="0" err="1"/>
              <a:t>đồ</a:t>
            </a:r>
            <a:endParaRPr lang="en-US" sz="2400" dirty="0"/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kiểu</a:t>
            </a:r>
            <a:r>
              <a:rPr lang="en-US" sz="2400" dirty="0"/>
              <a:t> </a:t>
            </a:r>
            <a:r>
              <a:rPr lang="en-US" sz="2400" dirty="0" err="1"/>
              <a:t>dữ</a:t>
            </a:r>
            <a:r>
              <a:rPr lang="en-US" sz="2400" dirty="0"/>
              <a:t> </a:t>
            </a:r>
            <a:r>
              <a:rPr lang="en-US" sz="2400" dirty="0" err="1"/>
              <a:t>liệu</a:t>
            </a:r>
            <a:endParaRPr lang="en-US" sz="2400" dirty="0"/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biểu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endParaRPr lang="en-US" sz="2400" dirty="0"/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hàm</a:t>
            </a:r>
            <a:r>
              <a:rPr lang="en-US" sz="2400" dirty="0"/>
              <a:t> </a:t>
            </a:r>
            <a:r>
              <a:rPr lang="en-US" sz="2400" dirty="0" err="1"/>
              <a:t>thư</a:t>
            </a:r>
            <a:r>
              <a:rPr lang="en-US" sz="2400" dirty="0"/>
              <a:t> </a:t>
            </a:r>
            <a:r>
              <a:rPr lang="en-US" sz="2400" dirty="0" err="1"/>
              <a:t>viện</a:t>
            </a:r>
            <a:endParaRPr lang="en-US" sz="2400" dirty="0"/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/>
              <a:t>Minh </a:t>
            </a:r>
            <a:r>
              <a:rPr lang="en-US" sz="2400" dirty="0" err="1"/>
              <a:t>họa</a:t>
            </a:r>
            <a:r>
              <a:rPr lang="en-US" sz="2400" dirty="0"/>
              <a:t> </a:t>
            </a:r>
            <a:r>
              <a:rPr lang="en-US" sz="2400" dirty="0" err="1"/>
              <a:t>thao</a:t>
            </a:r>
            <a:r>
              <a:rPr lang="en-US" sz="2400" dirty="0"/>
              <a:t> </a:t>
            </a:r>
            <a:r>
              <a:rPr lang="en-US" sz="2400" dirty="0" err="1"/>
              <a:t>tác</a:t>
            </a:r>
            <a:r>
              <a:rPr lang="en-US" sz="2400" dirty="0"/>
              <a:t> </a:t>
            </a:r>
            <a:r>
              <a:rPr lang="en-US" sz="2400" dirty="0" err="1"/>
              <a:t>vẽ</a:t>
            </a:r>
            <a:endParaRPr lang="en-US" sz="2400" dirty="0"/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ví</a:t>
            </a:r>
            <a:r>
              <a:rPr lang="en-US" sz="2400" dirty="0"/>
              <a:t> </a:t>
            </a:r>
            <a:r>
              <a:rPr lang="en-US" sz="2400" dirty="0" err="1"/>
              <a:t>dụ</a:t>
            </a:r>
            <a:endParaRPr lang="en-US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219200"/>
            <a:ext cx="3486150" cy="502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2568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Crocodile Clips ICT</a:t>
            </a:r>
          </a:p>
        </p:txBody>
      </p:sp>
    </p:spTree>
    <p:extLst>
      <p:ext uri="{BB962C8B-B14F-4D97-AF65-F5344CB8AC3E}">
        <p14:creationId xmlns:p14="http://schemas.microsoft.com/office/powerpoint/2010/main" val="118865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9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D78C9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85800" y="2057400"/>
            <a:ext cx="7086600" cy="3429000"/>
          </a:xfrm>
          <a:prstGeom prst="rect">
            <a:avLst/>
          </a:prstGeom>
        </p:spPr>
        <p:txBody>
          <a:bodyPr rtlCol="0"/>
          <a:lstStyle/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/>
              <a:t>EDGE </a:t>
            </a:r>
            <a:r>
              <a:rPr lang="en-US" sz="2400" dirty="0" err="1"/>
              <a:t>Diagrammer</a:t>
            </a:r>
            <a:r>
              <a:rPr lang="en-US" sz="2400" dirty="0"/>
              <a:t> – </a:t>
            </a:r>
            <a:r>
              <a:rPr lang="en-US" sz="2400" dirty="0" err="1"/>
              <a:t>Pacestar</a:t>
            </a:r>
            <a:r>
              <a:rPr lang="en-US" sz="2400" dirty="0"/>
              <a:t> Software </a:t>
            </a:r>
          </a:p>
          <a:p>
            <a:pPr marL="3429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dirty="0"/>
              <a:t>  </a:t>
            </a:r>
            <a:r>
              <a:rPr lang="en-US" sz="2400" dirty="0">
                <a:hlinkClick r:id="rId2"/>
              </a:rPr>
              <a:t>http://www.pacestar.com/edge</a:t>
            </a:r>
            <a:endParaRPr lang="en-US" sz="2400" dirty="0"/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/>
              <a:t>Microsoft Visio </a:t>
            </a:r>
          </a:p>
          <a:p>
            <a:pPr marL="3429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dirty="0"/>
              <a:t>  </a:t>
            </a:r>
            <a:r>
              <a:rPr lang="en-US" sz="2400" dirty="0">
                <a:hlinkClick r:id="rId3"/>
              </a:rPr>
              <a:t>http://www.microsoft.com</a:t>
            </a:r>
            <a:r>
              <a:rPr lang="en-US" sz="2400" dirty="0"/>
              <a:t> 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/>
              <a:t>Crocodile Clips ICT </a:t>
            </a:r>
          </a:p>
          <a:p>
            <a:pPr marL="3429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dirty="0"/>
              <a:t>  </a:t>
            </a:r>
            <a:r>
              <a:rPr lang="en-US" sz="2400" dirty="0">
                <a:hlinkClick r:id="rId4"/>
              </a:rPr>
              <a:t>http://www.crocodile-clips.com</a:t>
            </a:r>
            <a:endParaRPr lang="en-US" sz="2400" dirty="0"/>
          </a:p>
          <a:p>
            <a:pPr marL="3429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400" dirty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152400"/>
            <a:ext cx="72568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vẽ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đồ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6081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09600" y="1524000"/>
            <a:ext cx="8018860" cy="51054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indent="-137160" algn="just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Được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phát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triển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bởi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Crocodile Clips Ltd</a:t>
            </a:r>
            <a:br>
              <a:rPr lang="en-US" sz="2600" dirty="0">
                <a:latin typeface="Times" charset="0"/>
                <a:ea typeface="Times" charset="0"/>
                <a:cs typeface="Times" charset="0"/>
              </a:rPr>
            </a:b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Bao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gồm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nhiều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phần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mềm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hỗ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trợ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mô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phỏng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phục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vụ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cho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giáo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dục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:</a:t>
            </a:r>
          </a:p>
          <a:p>
            <a:pPr marL="411480" lvl="1" indent="-137160" algn="just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Vật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lý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marL="411480" lvl="1" indent="-137160" algn="just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Hóa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học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marL="411480" lvl="1" indent="-137160" algn="just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Toán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học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marL="411480" lvl="1" indent="-137160" algn="just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Điện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–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điện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tử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marL="411480" lvl="1" indent="-137160" algn="just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Tin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học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72568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crocodile clips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9004" y="857251"/>
            <a:ext cx="3829050" cy="17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8294" y="2628901"/>
            <a:ext cx="4050506" cy="1935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593" y="4514851"/>
            <a:ext cx="3929063" cy="246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16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C -0.0408 0.02199 -0.08177 0.04306 -0.12222 0.06644 C -0.14791 0.08149 -0.17378 0.11042 -0.19705 0.12732 C -0.2033 0.13195 -0.20972 0.13565 -0.21562 0.14074 C -0.27135 0.18959 -0.18958 0.12385 -0.24409 0.16922 C -0.25677 0.17986 -0.26944 0.19098 -0.28229 0.20162 C -0.30642 0.22153 -0.26979 0.18588 -0.29791 0.21111 C -0.30937 0.22153 -0.32083 0.2382 -0.33055 0.25116 C -0.33368 0.25556 -0.33993 0.25232 -0.34479 0.25301 C -0.36163 0.26436 -0.37951 0.27361 -0.39566 0.28727 C -0.40312 0.29375 -0.40937 0.30209 -0.41701 0.30834 C -0.43073 0.31945 -0.44583 0.32778 -0.45955 0.33866 C -0.49253 0.36505 -0.45764 0.3382 -0.49062 0.36713 C -0.5059 0.38056 -0.52239 0.39167 -0.53732 0.40533 C -0.54548 0.4125 -0.54861 0.41991 -0.5559 0.42616 C -0.5585 0.43149 -0.56562 0.44236 -0.56718 0.44908 C -0.5717 0.46713 -0.575 0.48611 -0.57864 0.50417 C -0.58403 0.53357 -0.5776 0.50996 -0.58559 0.52524 C -0.5868 0.52755 -0.58732 0.53033 -0.58854 0.53287 C -0.58923 0.53473 -0.59114 0.53866 -0.59114 0.53889 " pathEditMode="relative" rAng="0" ptsTypes="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66" y="2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73 0.35694 C 0.05329 0.33055 0.05382 0.30324 0.04791 0.27778 C 0.01614 0.14236 0.02413 0.20208 0.00104 0.09028 C -0.00035 0.0838 -0.02691 -0.04954 -0.03334 -0.09306 C -0.03577 -0.11019 -0.0316 -0.12986 -0.03802 -0.14514 C -0.04862 -0.17014 -0.0908 -0.22963 -0.10521 -0.24722 C -0.16789 -0.32431 -0.2474 -0.38495 -0.33334 -0.39306 C -0.34011 -0.39445 -0.34723 -0.39398 -0.35365 -0.39722 C -0.3625 -0.40162 -0.36858 -0.41273 -0.37709 -0.41806 C -0.39566 -0.42963 -0.41372 -0.44306 -0.43334 -0.45139 C -0.45695 -0.46158 -0.48056 -0.47292 -0.50521 -0.47847 C -0.52535 -0.48287 -0.54584 -0.4838 -0.56615 -0.48681 C -0.57761 -0.48542 -0.58924 -0.48565 -0.60052 -0.48264 C -0.61355 -0.47917 -0.6165 -0.46482 -0.62709 -0.45764 C -0.62813 -0.45486 -0.62934 -0.45208 -0.63021 -0.44931 C -0.63143 -0.44514 -0.63334 -0.43681 -0.63334 -0.43681 C -0.63664 -0.40625 -0.63941 -0.3757 -0.64271 -0.34514 C -0.64427 -0.3125 -0.64549 -0.27963 -0.64115 -0.24722 C -0.63907 -0.23102 -0.63629 -0.22662 -0.63334 -0.20972 C -0.62987 -0.19074 -0.6283 -0.17408 -0.62396 -0.15556 C -0.62327 -0.15208 -0.62362 -0.14815 -0.6224 -0.14514 C -0.61997 -0.13912 -0.61598 -0.13426 -0.61302 -0.12847 C -0.60591 -0.11435 -0.59983 -0.09977 -0.59427 -0.08472 C -0.58768 -0.0669 -0.58646 -0.04699 -0.58177 -0.02847 C -0.58125 -0.02292 -0.58091 -0.01736 -0.58021 -0.01181 C -0.57934 -0.00486 -0.57709 0.00903 -0.57709 0.00903 C -0.57743 0.02384 -0.57448 0.09421 -0.58177 0.12361 C -0.58334 0.19514 -0.56563 0.19444 -0.5849 0.19444 " pathEditMode="relative" ptsTypes="fffffffffffffffffffffffffff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33637"/>
            <a:ext cx="7395682" cy="971550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?</a:t>
            </a:r>
          </a:p>
        </p:txBody>
      </p:sp>
      <p:sp>
        <p:nvSpPr>
          <p:cNvPr id="12292" name="Oval 5"/>
          <p:cNvSpPr>
            <a:spLocks noChangeArrowheads="1"/>
          </p:cNvSpPr>
          <p:nvPr/>
        </p:nvSpPr>
        <p:spPr bwMode="auto">
          <a:xfrm>
            <a:off x="2743200" y="3429000"/>
            <a:ext cx="1543050" cy="1143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2100" b="1" dirty="0">
                <a:solidFill>
                  <a:schemeClr val="bg1"/>
                </a:solidFill>
              </a:rPr>
              <a:t>CTDL</a:t>
            </a:r>
          </a:p>
          <a:p>
            <a:pPr algn="ctr" eaLnBrk="1" hangingPunct="1"/>
            <a:r>
              <a:rPr lang="en-US" sz="2100" b="1" dirty="0" err="1">
                <a:solidFill>
                  <a:schemeClr val="bg1"/>
                </a:solidFill>
              </a:rPr>
              <a:t>Giải</a:t>
            </a:r>
            <a:r>
              <a:rPr lang="en-US" sz="2100" b="1" dirty="0">
                <a:solidFill>
                  <a:schemeClr val="bg1"/>
                </a:solidFill>
              </a:rPr>
              <a:t> </a:t>
            </a:r>
            <a:r>
              <a:rPr lang="en-US" sz="2100" b="1" dirty="0" err="1">
                <a:solidFill>
                  <a:schemeClr val="bg1"/>
                </a:solidFill>
              </a:rPr>
              <a:t>thuật</a:t>
            </a:r>
            <a:endParaRPr lang="en-US" sz="2100" b="1" dirty="0">
              <a:solidFill>
                <a:schemeClr val="bg1"/>
              </a:solidFill>
            </a:endParaRPr>
          </a:p>
        </p:txBody>
      </p:sp>
      <p:sp>
        <p:nvSpPr>
          <p:cNvPr id="12293" name="Oval 6"/>
          <p:cNvSpPr>
            <a:spLocks noChangeArrowheads="1"/>
          </p:cNvSpPr>
          <p:nvPr/>
        </p:nvSpPr>
        <p:spPr bwMode="auto">
          <a:xfrm>
            <a:off x="4629150" y="2228850"/>
            <a:ext cx="1543050" cy="1143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2100" b="1">
                <a:solidFill>
                  <a:schemeClr val="bg1"/>
                </a:solidFill>
              </a:rPr>
              <a:t>Ngôn ngữ</a:t>
            </a:r>
          </a:p>
          <a:p>
            <a:pPr algn="ctr" eaLnBrk="1" hangingPunct="1"/>
            <a:r>
              <a:rPr lang="en-US" sz="2100" b="1">
                <a:solidFill>
                  <a:schemeClr val="bg1"/>
                </a:solidFill>
              </a:rPr>
              <a:t>Lập trình</a:t>
            </a:r>
          </a:p>
        </p:txBody>
      </p:sp>
      <p:pic>
        <p:nvPicPr>
          <p:cNvPr id="12294" name="Picture 10" descr="J02857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3714751"/>
            <a:ext cx="1368029" cy="840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ction Button: Help 7">
            <a:hlinkClick r:id="" action="ppaction://noaction" highlightClick="1"/>
          </p:cNvPr>
          <p:cNvSpPr/>
          <p:nvPr/>
        </p:nvSpPr>
        <p:spPr>
          <a:xfrm>
            <a:off x="1428750" y="4972050"/>
            <a:ext cx="1200150" cy="120015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schemeClr val="bg1"/>
              </a:solidFill>
            </a:endParaRPr>
          </a:p>
        </p:txBody>
      </p:sp>
      <p:cxnSp>
        <p:nvCxnSpPr>
          <p:cNvPr id="10" name="Shape 9"/>
          <p:cNvCxnSpPr>
            <a:stCxn id="8" idx="3"/>
            <a:endCxn id="12292" idx="2"/>
          </p:cNvCxnSpPr>
          <p:nvPr/>
        </p:nvCxnSpPr>
        <p:spPr>
          <a:xfrm rot="5400000" flipH="1" flipV="1">
            <a:off x="1900238" y="4129088"/>
            <a:ext cx="971550" cy="714375"/>
          </a:xfrm>
          <a:prstGeom prst="curvedConnector2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hape 10"/>
          <p:cNvCxnSpPr>
            <a:stCxn id="12292" idx="0"/>
            <a:endCxn id="12293" idx="2"/>
          </p:cNvCxnSpPr>
          <p:nvPr/>
        </p:nvCxnSpPr>
        <p:spPr>
          <a:xfrm rot="5400000" flipH="1" flipV="1">
            <a:off x="3757613" y="2557463"/>
            <a:ext cx="628650" cy="1114425"/>
          </a:xfrm>
          <a:prstGeom prst="curvedConnector2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hape 13"/>
          <p:cNvCxnSpPr>
            <a:stCxn id="12293" idx="6"/>
            <a:endCxn id="12294" idx="0"/>
          </p:cNvCxnSpPr>
          <p:nvPr/>
        </p:nvCxnSpPr>
        <p:spPr>
          <a:xfrm>
            <a:off x="6172201" y="2800350"/>
            <a:ext cx="970360" cy="914400"/>
          </a:xfrm>
          <a:prstGeom prst="curvedConnector2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98860" y="3638550"/>
            <a:ext cx="1747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Phân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tích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tìm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kiếm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lời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giải</a:t>
            </a:r>
            <a:endParaRPr lang="en-US" sz="2400" i="1" dirty="0">
              <a:solidFill>
                <a:srgbClr val="0070C0"/>
              </a:solidFill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95950" y="2502932"/>
            <a:ext cx="174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Lập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trình</a:t>
            </a:r>
            <a:endParaRPr lang="en-US" sz="2400" i="1" dirty="0">
              <a:solidFill>
                <a:srgbClr val="0070C0"/>
              </a:solidFill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57996" y="2068890"/>
            <a:ext cx="17474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Thực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thi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chương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trình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và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kiểm</a:t>
            </a:r>
            <a:r>
              <a:rPr lang="en-US" sz="2400" i="1" dirty="0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" charset="0"/>
                <a:ea typeface="Times" charset="0"/>
                <a:cs typeface="Times" charset="0"/>
              </a:rPr>
              <a:t>thử</a:t>
            </a:r>
            <a:endParaRPr lang="en-US" sz="2400" i="1" dirty="0">
              <a:solidFill>
                <a:srgbClr val="0070C0"/>
              </a:solidFill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92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rocodile ICT - Fire engine (starter)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2038350" y="1840706"/>
            <a:ext cx="5657850" cy="448865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189311"/>
            <a:ext cx="6683765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Giao</a:t>
            </a:r>
            <a:r>
              <a:rPr lang="en-US" dirty="0"/>
              <a:t> </a:t>
            </a:r>
            <a:r>
              <a:rPr lang="en-US" dirty="0" err="1"/>
              <a:t>diện</a:t>
            </a:r>
            <a:r>
              <a:rPr lang="en-US" dirty="0"/>
              <a:t> </a:t>
            </a:r>
            <a:r>
              <a:rPr lang="en-US" dirty="0" err="1"/>
              <a:t>chính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1828800"/>
            <a:ext cx="2743200" cy="4513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3638550" y="2057399"/>
            <a:ext cx="2686050" cy="34290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1" y="1885950"/>
            <a:ext cx="3869531" cy="1721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638550" y="2228849"/>
            <a:ext cx="3886200" cy="457200"/>
          </a:xfrm>
          <a:prstGeom prst="round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10" name="Pentagon 9"/>
          <p:cNvSpPr/>
          <p:nvPr/>
        </p:nvSpPr>
        <p:spPr>
          <a:xfrm>
            <a:off x="1524000" y="2400299"/>
            <a:ext cx="514350" cy="28575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47751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555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5556 L -0.00416 0.1222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12222 L -0.00416 0.1777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17778 L -0.00416 0.2333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23333 L -0.00416 0.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3 L -0.00416 0.3555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35556 L -0.00416 0.4111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41111 L -0.00416 0.4777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47778 L -0.00416 0.53333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53333 L -0.00416 0.6555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3.33333E-6 0.0388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3.33333E-6 0.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1 L -3.33333E-6 0.1888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  <p:bldP spid="5" grpId="10" animBg="1"/>
      <p:bldP spid="5" grpId="11" animBg="1"/>
      <p:bldP spid="7" grpId="0" animBg="1"/>
      <p:bldP spid="7" grpId="1" animBg="1"/>
      <p:bldP spid="7" grpId="2" animBg="1"/>
      <p:bldP spid="10" grpId="0" animBg="1"/>
      <p:bldP spid="10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85800" y="1447800"/>
            <a:ext cx="7086600" cy="5257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indent="-137160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Hỗ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trợ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lưu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đồ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giải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thuật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Minh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họa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từng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bước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thực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hiện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của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lưu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đồ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Hỗ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trợ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nhiều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loại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kiểu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dữ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liệu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Cung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cấp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sẵn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nhiều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hàm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thư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viện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Cho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phép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mô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tả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thêm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các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hàm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khác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Hướng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dẫn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mô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tả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chi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tiết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từng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thành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phần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Nhiều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ví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dụ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minh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họa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152400"/>
            <a:ext cx="72568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điểm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57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04800"/>
            <a:ext cx="7256859" cy="6177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đồ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160819"/>
            <a:ext cx="3257550" cy="372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ine Callout 1 3"/>
          <p:cNvSpPr/>
          <p:nvPr/>
        </p:nvSpPr>
        <p:spPr>
          <a:xfrm>
            <a:off x="5543550" y="1295400"/>
            <a:ext cx="2914650" cy="685800"/>
          </a:xfrm>
          <a:prstGeom prst="borderCallout1">
            <a:avLst>
              <a:gd name="adj1" fmla="val 18750"/>
              <a:gd name="adj2" fmla="val -8333"/>
              <a:gd name="adj3" fmla="val 222040"/>
              <a:gd name="adj4" fmla="val -90027"/>
            </a:avLst>
          </a:prstGeom>
          <a:ln w="38100">
            <a:solidFill>
              <a:srgbClr val="FF0000"/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>
                <a:latin typeface="Times" charset="0"/>
                <a:ea typeface="Times" charset="0"/>
                <a:cs typeface="Times" charset="0"/>
              </a:rPr>
              <a:t>Các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hiệu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bắt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đầu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kết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thúc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giải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thuật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hoặc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hàm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8" name="Line Callout 1 7"/>
          <p:cNvSpPr/>
          <p:nvPr/>
        </p:nvSpPr>
        <p:spPr>
          <a:xfrm>
            <a:off x="5543550" y="2057400"/>
            <a:ext cx="2914650" cy="685800"/>
          </a:xfrm>
          <a:prstGeom prst="borderCallout1">
            <a:avLst>
              <a:gd name="adj1" fmla="val 18750"/>
              <a:gd name="adj2" fmla="val -8333"/>
              <a:gd name="adj3" fmla="val 190257"/>
              <a:gd name="adj4" fmla="val -101752"/>
            </a:avLst>
          </a:prstGeom>
          <a:ln w="38100">
            <a:solidFill>
              <a:srgbClr val="FF0000"/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>
                <a:latin typeface="Times" charset="0"/>
                <a:ea typeface="Times" charset="0"/>
                <a:cs typeface="Times" charset="0"/>
              </a:rPr>
              <a:t>Các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hiệu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phép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gán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gọi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thực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hiện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hàm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9" name="Line Callout 1 8"/>
          <p:cNvSpPr/>
          <p:nvPr/>
        </p:nvSpPr>
        <p:spPr>
          <a:xfrm>
            <a:off x="5543550" y="2819400"/>
            <a:ext cx="2914650" cy="609600"/>
          </a:xfrm>
          <a:prstGeom prst="borderCallout1">
            <a:avLst>
              <a:gd name="adj1" fmla="val 18750"/>
              <a:gd name="adj2" fmla="val -8333"/>
              <a:gd name="adj3" fmla="val 159440"/>
              <a:gd name="adj4" fmla="val -102624"/>
            </a:avLst>
          </a:prstGeom>
          <a:ln w="38100">
            <a:solidFill>
              <a:srgbClr val="FF0000"/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hiệu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kiểm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tra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điều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kiện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rẽ</a:t>
            </a:r>
            <a:r>
              <a:rPr lang="en-US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dirty="0" err="1">
                <a:latin typeface="Times" charset="0"/>
                <a:ea typeface="Times" charset="0"/>
                <a:cs typeface="Times" charset="0"/>
              </a:rPr>
              <a:t>nhánh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10" name="Line Callout 1 9"/>
          <p:cNvSpPr/>
          <p:nvPr/>
        </p:nvSpPr>
        <p:spPr>
          <a:xfrm>
            <a:off x="5543550" y="3505200"/>
            <a:ext cx="2914650" cy="533400"/>
          </a:xfrm>
          <a:prstGeom prst="borderCallout1">
            <a:avLst>
              <a:gd name="adj1" fmla="val 18750"/>
              <a:gd name="adj2" fmla="val -8333"/>
              <a:gd name="adj3" fmla="val 138328"/>
              <a:gd name="adj4" fmla="val -81392"/>
            </a:avLst>
          </a:prstGeom>
          <a:ln w="38100">
            <a:solidFill>
              <a:srgbClr val="FF0000"/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, </a:t>
            </a:r>
            <a:r>
              <a:rPr lang="en-US" dirty="0" err="1"/>
              <a:t>xuất</a:t>
            </a:r>
            <a:endParaRPr lang="en-US" dirty="0"/>
          </a:p>
        </p:txBody>
      </p:sp>
      <p:sp>
        <p:nvSpPr>
          <p:cNvPr id="11" name="Line Callout 1 10"/>
          <p:cNvSpPr/>
          <p:nvPr/>
        </p:nvSpPr>
        <p:spPr>
          <a:xfrm>
            <a:off x="5543550" y="4114800"/>
            <a:ext cx="2914650" cy="857250"/>
          </a:xfrm>
          <a:prstGeom prst="borderCallout1">
            <a:avLst>
              <a:gd name="adj1" fmla="val 18750"/>
              <a:gd name="adj2" fmla="val -8333"/>
              <a:gd name="adj3" fmla="val 70594"/>
              <a:gd name="adj4" fmla="val -60239"/>
            </a:avLst>
          </a:prstGeom>
          <a:ln w="38100">
            <a:solidFill>
              <a:srgbClr val="FF0000"/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Cửa</a:t>
            </a:r>
            <a:r>
              <a:rPr lang="en-US" dirty="0"/>
              <a:t> </a:t>
            </a:r>
            <a:r>
              <a:rPr lang="en-US" dirty="0" err="1"/>
              <a:t>sổ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</a:p>
          <a:p>
            <a:pPr algn="ctr">
              <a:defRPr/>
            </a:pP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bước</a:t>
            </a:r>
            <a:r>
              <a:rPr lang="en-US" dirty="0"/>
              <a:t> </a:t>
            </a:r>
          </a:p>
          <a:p>
            <a:pPr algn="ctr">
              <a:defRPr/>
            </a:pP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cục</a:t>
            </a:r>
            <a:endParaRPr lang="en-US" dirty="0"/>
          </a:p>
        </p:txBody>
      </p:sp>
      <p:sp>
        <p:nvSpPr>
          <p:cNvPr id="12" name="Line Callout 1 11"/>
          <p:cNvSpPr/>
          <p:nvPr/>
        </p:nvSpPr>
        <p:spPr>
          <a:xfrm>
            <a:off x="5543550" y="5029200"/>
            <a:ext cx="2914650" cy="857250"/>
          </a:xfrm>
          <a:prstGeom prst="borderCallout1">
            <a:avLst>
              <a:gd name="adj1" fmla="val 18750"/>
              <a:gd name="adj2" fmla="val -8333"/>
              <a:gd name="adj3" fmla="val 72209"/>
              <a:gd name="adj4" fmla="val -104128"/>
            </a:avLst>
          </a:prstGeom>
          <a:ln w="38100">
            <a:solidFill>
              <a:srgbClr val="FF0000"/>
            </a:solidFill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hiển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12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1371600" y="2057400"/>
          <a:ext cx="6400800" cy="3771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7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3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Ký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hiệu</a:t>
                      </a:r>
                      <a:endParaRPr lang="en-US" sz="18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Diễn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giải</a:t>
                      </a:r>
                      <a:endParaRPr lang="en-US" sz="18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Bắt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đầu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giải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thuật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Kết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thúc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giải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thuật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Bắt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đầu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hàm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con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Trả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về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giá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trị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của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hàm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con,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hoặc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kết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thúc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hàm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con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125183"/>
            <a:ext cx="731400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đồ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397920"/>
            <a:ext cx="1576388" cy="745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1" y="3314700"/>
            <a:ext cx="167997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1" y="5029200"/>
            <a:ext cx="185618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4207670"/>
            <a:ext cx="2157413" cy="65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25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1371600" y="2228850"/>
          <a:ext cx="6400800" cy="3543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3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7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Ký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hiệu</a:t>
                      </a:r>
                      <a:endParaRPr lang="en-US" sz="18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Diễn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giải</a:t>
                      </a:r>
                      <a:endParaRPr lang="en-US" sz="18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Gán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giá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trị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vào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biến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Tăng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hoặc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giảm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giá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trị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của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biến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Gọi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thực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hiện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hàm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con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Kiểm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tra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điều</a:t>
                      </a:r>
                      <a:r>
                        <a:rPr lang="en-US" sz="24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kiện</a:t>
                      </a:r>
                      <a:endParaRPr lang="en-US" sz="2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1467" y="171898"/>
            <a:ext cx="6683765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đồ</a:t>
            </a:r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645570"/>
            <a:ext cx="2371725" cy="669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62" y="3486151"/>
            <a:ext cx="3005138" cy="621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4321970"/>
            <a:ext cx="2514600" cy="67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5080398"/>
            <a:ext cx="1195388" cy="634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338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1371600" y="2171700"/>
          <a:ext cx="6400800" cy="3543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3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7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Ký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hiệu</a:t>
                      </a:r>
                      <a:endParaRPr lang="en-US" sz="18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Diễn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giải</a:t>
                      </a:r>
                      <a:endParaRPr lang="en-US" sz="18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Nhận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giá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trị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nhập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kết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hợp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với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Edit box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để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lấy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giá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trị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Xuất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giá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trị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kết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hợp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với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Text box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để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hiển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thị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kết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quả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295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Cửa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sổ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quan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sát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kết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quả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thực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hiện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từng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bước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của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giải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thuật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endParaRPr lang="en-US" sz="1000" dirty="0"/>
                    </a:p>
                    <a:p>
                      <a:endParaRPr lang="en-US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Cửa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sổ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quan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sát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biến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toàn</a:t>
                      </a:r>
                      <a:r>
                        <a:rPr lang="en-US" sz="1800" baseline="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cục</a:t>
                      </a:r>
                      <a:endParaRPr lang="en-US" sz="18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19242"/>
            <a:ext cx="731400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đồ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628900"/>
            <a:ext cx="2057400" cy="567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3480198"/>
            <a:ext cx="2057400" cy="577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4218386"/>
            <a:ext cx="1943100" cy="62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5049441"/>
            <a:ext cx="3028950" cy="551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41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29841" y="2057400"/>
            <a:ext cx="7199709" cy="371475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Number 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String 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Boolean 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Map 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List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9841" y="152400"/>
            <a:ext cx="719970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0084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85800" y="2286000"/>
            <a:ext cx="7200900" cy="34290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Number operations 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String operations 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Logical operations 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Comparison operations 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endParaRPr lang="en-US" sz="26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44141" y="152400"/>
            <a:ext cx="71425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6543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1428750" y="2457450"/>
          <a:ext cx="5806678" cy="260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2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67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43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Stt</a:t>
                      </a:r>
                      <a:endParaRPr lang="en-US" sz="2400" dirty="0"/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Ký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hiệu</a:t>
                      </a:r>
                      <a:endParaRPr lang="en-US" sz="2400" dirty="0"/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Mô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tả</a:t>
                      </a:r>
                      <a:endParaRPr lang="en-US" sz="2400" dirty="0"/>
                    </a:p>
                  </a:txBody>
                  <a:tcPr marL="68585" marR="68585" marT="34293" marB="3429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+</a:t>
                      </a:r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Cộng</a:t>
                      </a:r>
                      <a:endParaRPr lang="en-US" sz="2400" dirty="0"/>
                    </a:p>
                  </a:txBody>
                  <a:tcPr marL="68585" marR="68585" marT="34293" marB="3429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Trừ</a:t>
                      </a:r>
                      <a:endParaRPr lang="en-US" sz="2400" dirty="0"/>
                    </a:p>
                  </a:txBody>
                  <a:tcPr marL="68585" marR="68585" marT="34293" marB="3429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Nhân</a:t>
                      </a:r>
                      <a:endParaRPr lang="en-US" sz="2400" dirty="0"/>
                    </a:p>
                  </a:txBody>
                  <a:tcPr marL="68585" marR="68585" marT="34293" marB="3429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3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</a:t>
                      </a:r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/</a:t>
                      </a:r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Chia</a:t>
                      </a:r>
                    </a:p>
                  </a:txBody>
                  <a:tcPr marL="68585" marR="68585" marT="34293" marB="3429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3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()</a:t>
                      </a:r>
                    </a:p>
                  </a:txBody>
                  <a:tcPr marL="68585" marR="68585" marT="34293" marB="34293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Gom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nhóm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các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thành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phần</a:t>
                      </a:r>
                      <a:endParaRPr lang="en-US" sz="2400" dirty="0"/>
                    </a:p>
                  </a:txBody>
                  <a:tcPr marL="68585" marR="68585" marT="34293" marB="3429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03659" y="152400"/>
            <a:ext cx="7256859" cy="960668"/>
          </a:xfrm>
        </p:spPr>
        <p:txBody>
          <a:bodyPr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Number operations</a:t>
            </a:r>
          </a:p>
        </p:txBody>
      </p:sp>
    </p:spTree>
    <p:extLst>
      <p:ext uri="{BB962C8B-B14F-4D97-AF65-F5344CB8AC3E}">
        <p14:creationId xmlns:p14="http://schemas.microsoft.com/office/powerpoint/2010/main" val="7609106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1543050" y="2114550"/>
          <a:ext cx="6419440" cy="1600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5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7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63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4318">
                <a:tc>
                  <a:txBody>
                    <a:bodyPr/>
                    <a:lstStyle/>
                    <a:p>
                      <a:r>
                        <a:rPr lang="en-US" sz="2400" dirty="0" err="1"/>
                        <a:t>Stt</a:t>
                      </a:r>
                      <a:endParaRPr lang="en-US" sz="2400" dirty="0"/>
                    </a:p>
                  </a:txBody>
                  <a:tcPr marL="68585" marR="68585" marT="34279" marB="34279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Ký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hiệu</a:t>
                      </a:r>
                      <a:endParaRPr lang="en-US" sz="2400" dirty="0"/>
                    </a:p>
                  </a:txBody>
                  <a:tcPr marL="68585" marR="68585" marT="34279" marB="34279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Mô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tả</a:t>
                      </a:r>
                      <a:endParaRPr lang="en-US" sz="2400" dirty="0"/>
                    </a:p>
                  </a:txBody>
                  <a:tcPr marL="68585" marR="68585" marT="34279" marB="3427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583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68585" marR="68585" marT="34279" marB="34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+</a:t>
                      </a:r>
                    </a:p>
                  </a:txBody>
                  <a:tcPr marL="68585" marR="68585" marT="34279" marB="34279"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Nối</a:t>
                      </a:r>
                      <a:r>
                        <a:rPr lang="en-US" sz="2400" baseline="0" dirty="0"/>
                        <a:t> 2 </a:t>
                      </a:r>
                      <a:r>
                        <a:rPr lang="en-US" sz="2400" baseline="0" dirty="0" err="1"/>
                        <a:t>chuỗi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hoặc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nối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chuỗi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và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số</a:t>
                      </a:r>
                      <a:endParaRPr lang="en-US" sz="2400" baseline="0" dirty="0"/>
                    </a:p>
                    <a:p>
                      <a:r>
                        <a:rPr lang="en-US" sz="2400" baseline="0" dirty="0" err="1"/>
                        <a:t>Ví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dụ</a:t>
                      </a:r>
                      <a:r>
                        <a:rPr lang="en-US" sz="2400" baseline="0" dirty="0"/>
                        <a:t> 1: “</a:t>
                      </a:r>
                      <a:r>
                        <a:rPr lang="en-US" sz="2400" baseline="0" dirty="0" err="1"/>
                        <a:t>abc</a:t>
                      </a:r>
                      <a:r>
                        <a:rPr lang="en-US" sz="2400" baseline="0" dirty="0"/>
                        <a:t>”+”xyz” </a:t>
                      </a:r>
                      <a:r>
                        <a:rPr lang="en-US" sz="2400" baseline="0" dirty="0">
                          <a:sym typeface="Wingdings" pitchFamily="2" charset="2"/>
                        </a:rPr>
                        <a:t> “</a:t>
                      </a:r>
                      <a:r>
                        <a:rPr lang="en-US" sz="2400" baseline="0" dirty="0" err="1">
                          <a:sym typeface="Wingdings" pitchFamily="2" charset="2"/>
                        </a:rPr>
                        <a:t>abcxyz</a:t>
                      </a:r>
                      <a:r>
                        <a:rPr lang="en-US" sz="2400" baseline="0" dirty="0">
                          <a:sym typeface="Wingdings" pitchFamily="2" charset="2"/>
                        </a:rPr>
                        <a:t>”</a:t>
                      </a:r>
                    </a:p>
                    <a:p>
                      <a:r>
                        <a:rPr lang="en-US" sz="2400" dirty="0" err="1"/>
                        <a:t>Ví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dụ</a:t>
                      </a:r>
                      <a:r>
                        <a:rPr lang="en-US" sz="2400" baseline="0" dirty="0"/>
                        <a:t> 2: “</a:t>
                      </a:r>
                      <a:r>
                        <a:rPr lang="en-US" sz="2400" baseline="0" dirty="0" err="1"/>
                        <a:t>Tổng</a:t>
                      </a:r>
                      <a:r>
                        <a:rPr lang="en-US" sz="2400" baseline="0" dirty="0"/>
                        <a:t> =“+ 8 </a:t>
                      </a:r>
                      <a:r>
                        <a:rPr lang="en-US" sz="2400" baseline="0" dirty="0">
                          <a:sym typeface="Wingdings" pitchFamily="2" charset="2"/>
                        </a:rPr>
                        <a:t> “</a:t>
                      </a:r>
                      <a:r>
                        <a:rPr lang="en-US" sz="2400" baseline="0" dirty="0" err="1">
                          <a:sym typeface="Wingdings" pitchFamily="2" charset="2"/>
                        </a:rPr>
                        <a:t>Tổng</a:t>
                      </a:r>
                      <a:r>
                        <a:rPr lang="en-US" sz="2400" baseline="0" dirty="0">
                          <a:sym typeface="Wingdings" pitchFamily="2" charset="2"/>
                        </a:rPr>
                        <a:t> =8”</a:t>
                      </a:r>
                      <a:endParaRPr lang="en-US" sz="2400" dirty="0"/>
                    </a:p>
                  </a:txBody>
                  <a:tcPr marL="68585" marR="68585" marT="34279" marB="3427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51681" y="228600"/>
            <a:ext cx="7085409" cy="960668"/>
          </a:xfrm>
        </p:spPr>
        <p:txBody>
          <a:bodyPr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String operations </a:t>
            </a:r>
          </a:p>
        </p:txBody>
      </p:sp>
    </p:spTree>
    <p:extLst>
      <p:ext uri="{BB962C8B-B14F-4D97-AF65-F5344CB8AC3E}">
        <p14:creationId xmlns:p14="http://schemas.microsoft.com/office/powerpoint/2010/main" val="360395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256859" cy="96066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1" y="1600200"/>
            <a:ext cx="7866460" cy="4057650"/>
          </a:xfrm>
        </p:spPr>
        <p:txBody>
          <a:bodyPr>
            <a:noAutofit/>
          </a:bodyPr>
          <a:lstStyle/>
          <a:p>
            <a:pPr algn="just" eaLnBrk="1" hangingPunct="1">
              <a:defRPr/>
            </a:pP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đắn</a:t>
            </a:r>
            <a:r>
              <a:rPr lang="en-US" dirty="0"/>
              <a:t>,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(</a:t>
            </a:r>
            <a:r>
              <a:rPr lang="en-US" i="1" dirty="0"/>
              <a:t>correctness</a:t>
            </a:r>
            <a:r>
              <a:rPr lang="en-US" dirty="0"/>
              <a:t>)</a:t>
            </a:r>
          </a:p>
          <a:p>
            <a:pPr algn="just" eaLnBrk="1" hangingPunct="1">
              <a:defRPr/>
            </a:pPr>
            <a:r>
              <a:rPr lang="en-US" dirty="0" err="1"/>
              <a:t>Chắc</a:t>
            </a:r>
            <a:r>
              <a:rPr lang="en-US" dirty="0"/>
              <a:t> </a:t>
            </a:r>
            <a:r>
              <a:rPr lang="en-US" dirty="0" err="1"/>
              <a:t>chắn</a:t>
            </a:r>
            <a:r>
              <a:rPr lang="en-US" dirty="0"/>
              <a:t> (</a:t>
            </a:r>
            <a:r>
              <a:rPr lang="en-US" i="1" dirty="0"/>
              <a:t>robustness</a:t>
            </a:r>
            <a:r>
              <a:rPr lang="en-US" dirty="0"/>
              <a:t>)</a:t>
            </a:r>
          </a:p>
          <a:p>
            <a:pPr algn="just" eaLnBrk="1" hangingPunct="1">
              <a:defRPr/>
            </a:pPr>
            <a:r>
              <a:rPr lang="en-US" dirty="0" err="1"/>
              <a:t>Thân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 (</a:t>
            </a:r>
            <a:r>
              <a:rPr lang="en-US" i="1" dirty="0"/>
              <a:t>user friendliness</a:t>
            </a:r>
            <a:r>
              <a:rPr lang="en-US" dirty="0"/>
              <a:t>)</a:t>
            </a:r>
          </a:p>
          <a:p>
            <a:pPr algn="just" eaLnBrk="1" hangingPunct="1">
              <a:defRPr/>
            </a:pPr>
            <a:r>
              <a:rPr lang="en-US" dirty="0" err="1"/>
              <a:t>Khả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thích</a:t>
            </a:r>
            <a:r>
              <a:rPr lang="en-US" dirty="0"/>
              <a:t> </a:t>
            </a:r>
            <a:r>
              <a:rPr lang="en-US" dirty="0" err="1"/>
              <a:t>nghi</a:t>
            </a:r>
            <a:r>
              <a:rPr lang="en-US" dirty="0"/>
              <a:t> (</a:t>
            </a:r>
            <a:r>
              <a:rPr lang="en-US" i="1" dirty="0" err="1"/>
              <a:t>adapability</a:t>
            </a:r>
            <a:r>
              <a:rPr lang="en-US" i="1" dirty="0"/>
              <a:t>)</a:t>
            </a:r>
            <a:r>
              <a:rPr lang="en-US" dirty="0"/>
              <a:t>: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khả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tiến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endParaRPr lang="en-US" dirty="0"/>
          </a:p>
          <a:p>
            <a:pPr algn="just" eaLnBrk="1" hangingPunct="1">
              <a:defRPr/>
            </a:pP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tái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(</a:t>
            </a:r>
            <a:r>
              <a:rPr lang="en-US" i="1" dirty="0" err="1"/>
              <a:t>reuseability</a:t>
            </a:r>
            <a:r>
              <a:rPr lang="en-US" dirty="0"/>
              <a:t>):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khác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070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1899048" y="2743200"/>
          <a:ext cx="5359003" cy="2171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9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65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Stt</a:t>
                      </a:r>
                      <a:endParaRPr lang="en-US" sz="2400" dirty="0"/>
                    </a:p>
                  </a:txBody>
                  <a:tcPr marL="68574" marR="68574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Ký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hiệu</a:t>
                      </a:r>
                      <a:endParaRPr lang="en-US" sz="2400" dirty="0"/>
                    </a:p>
                  </a:txBody>
                  <a:tcPr marL="68574" marR="68574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Mô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tả</a:t>
                      </a:r>
                      <a:endParaRPr lang="en-US" sz="2400" dirty="0"/>
                    </a:p>
                  </a:txBody>
                  <a:tcPr marL="68574" marR="68574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r>
                        <a:rPr lang="en-US" sz="2400" dirty="0"/>
                        <a:t>1</a:t>
                      </a:r>
                    </a:p>
                  </a:txBody>
                  <a:tcPr marL="68574" marR="68574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Not </a:t>
                      </a:r>
                      <a:r>
                        <a:rPr lang="en-US" sz="2400" dirty="0" err="1"/>
                        <a:t>hoặc</a:t>
                      </a:r>
                      <a:r>
                        <a:rPr lang="en-US" sz="2400" baseline="0" dirty="0"/>
                        <a:t> !</a:t>
                      </a:r>
                      <a:endParaRPr lang="en-US" sz="2400" dirty="0"/>
                    </a:p>
                  </a:txBody>
                  <a:tcPr marL="68574" marR="68574" marT="34290" marB="34290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74" marR="68574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r>
                        <a:rPr lang="en-US" sz="2400" dirty="0"/>
                        <a:t>2</a:t>
                      </a:r>
                    </a:p>
                  </a:txBody>
                  <a:tcPr marL="68574" marR="68574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And </a:t>
                      </a:r>
                      <a:r>
                        <a:rPr lang="en-US" sz="2400" dirty="0" err="1"/>
                        <a:t>hoặc</a:t>
                      </a:r>
                      <a:r>
                        <a:rPr lang="en-US" sz="2400" baseline="0" dirty="0"/>
                        <a:t> &amp;&amp;</a:t>
                      </a:r>
                      <a:endParaRPr lang="en-US" sz="2400" dirty="0"/>
                    </a:p>
                  </a:txBody>
                  <a:tcPr marL="68574" marR="68574" marT="34290" marB="34290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74" marR="68574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r>
                        <a:rPr lang="en-US" sz="2400" dirty="0"/>
                        <a:t>3</a:t>
                      </a:r>
                    </a:p>
                  </a:txBody>
                  <a:tcPr marL="68574" marR="68574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Or </a:t>
                      </a:r>
                      <a:r>
                        <a:rPr lang="en-US" sz="2400" dirty="0" err="1"/>
                        <a:t>hoặc</a:t>
                      </a:r>
                      <a:r>
                        <a:rPr lang="en-US" sz="2400" baseline="0" dirty="0"/>
                        <a:t> ||</a:t>
                      </a:r>
                      <a:endParaRPr lang="en-US" sz="2400" dirty="0"/>
                    </a:p>
                  </a:txBody>
                  <a:tcPr marL="68574" marR="68574" marT="34290" marB="34290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74" marR="68574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r>
                        <a:rPr lang="en-US" sz="2400" dirty="0"/>
                        <a:t>4</a:t>
                      </a:r>
                    </a:p>
                  </a:txBody>
                  <a:tcPr marL="68574" marR="68574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Xor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hoặc</a:t>
                      </a:r>
                      <a:r>
                        <a:rPr lang="en-US" sz="2400" baseline="0" dirty="0"/>
                        <a:t> ^^</a:t>
                      </a:r>
                      <a:endParaRPr lang="en-US" sz="2400" dirty="0"/>
                    </a:p>
                  </a:txBody>
                  <a:tcPr marL="68574" marR="68574" marT="34290" marB="34290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68574" marR="68574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152400"/>
            <a:ext cx="7256859" cy="960668"/>
          </a:xfrm>
        </p:spPr>
        <p:txBody>
          <a:bodyPr>
            <a:normAutofit/>
          </a:bodyPr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Logical operations </a:t>
            </a:r>
          </a:p>
        </p:txBody>
      </p:sp>
    </p:spTree>
    <p:extLst>
      <p:ext uri="{BB962C8B-B14F-4D97-AF65-F5344CB8AC3E}">
        <p14:creationId xmlns:p14="http://schemas.microsoft.com/office/powerpoint/2010/main" val="12575023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2175273" y="2445543"/>
          <a:ext cx="4797029" cy="3040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21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7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440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Stt</a:t>
                      </a:r>
                      <a:endParaRPr lang="en-US" sz="2400" dirty="0"/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Ký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hiệu</a:t>
                      </a:r>
                      <a:endParaRPr lang="en-US" sz="2400" dirty="0"/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Mô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tả</a:t>
                      </a:r>
                      <a:endParaRPr lang="en-US" sz="2400" dirty="0"/>
                    </a:p>
                  </a:txBody>
                  <a:tcPr marL="68587" marR="68587" marT="34295" marB="3429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40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=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Bằng</a:t>
                      </a:r>
                      <a:endParaRPr lang="en-US" sz="2400" dirty="0"/>
                    </a:p>
                  </a:txBody>
                  <a:tcPr marL="68587" marR="68587" marT="34295" marB="3429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40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&gt;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Lớn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hơn</a:t>
                      </a:r>
                      <a:endParaRPr lang="en-US" sz="2400" dirty="0"/>
                    </a:p>
                  </a:txBody>
                  <a:tcPr marL="68587" marR="68587" marT="34295" marB="3429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40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&lt;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Nhỏ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hơn</a:t>
                      </a:r>
                      <a:endParaRPr lang="en-US" sz="2400" dirty="0"/>
                    </a:p>
                  </a:txBody>
                  <a:tcPr marL="68587" marR="68587" marT="34295" marB="3429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40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&gt;=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Lớn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hơn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hoặc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bằng</a:t>
                      </a:r>
                      <a:endParaRPr lang="en-US" sz="2400" dirty="0"/>
                    </a:p>
                  </a:txBody>
                  <a:tcPr marL="68587" marR="68587" marT="34295" marB="3429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40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&lt;=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Nhỏ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hơn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hoặc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bằng</a:t>
                      </a:r>
                      <a:endParaRPr lang="en-US" sz="2400" dirty="0"/>
                    </a:p>
                  </a:txBody>
                  <a:tcPr marL="68587" marR="68587" marT="34295" marB="3429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440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&lt;&gt;</a:t>
                      </a:r>
                    </a:p>
                  </a:txBody>
                  <a:tcPr marL="68587" marR="68587" marT="34295" marB="34295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Khác</a:t>
                      </a:r>
                      <a:r>
                        <a:rPr lang="en-US" sz="2400" baseline="0" dirty="0"/>
                        <a:t> (</a:t>
                      </a:r>
                      <a:r>
                        <a:rPr lang="en-US" sz="2400" baseline="0" dirty="0" err="1"/>
                        <a:t>không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baseline="0" dirty="0" err="1"/>
                        <a:t>bằng</a:t>
                      </a:r>
                      <a:r>
                        <a:rPr lang="en-US" sz="2400" baseline="0" dirty="0"/>
                        <a:t>)</a:t>
                      </a:r>
                      <a:endParaRPr lang="en-US" sz="2400" dirty="0"/>
                    </a:p>
                  </a:txBody>
                  <a:tcPr marL="68587" marR="68587" marT="34295" marB="3429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Comparison operations </a:t>
            </a:r>
          </a:p>
        </p:txBody>
      </p:sp>
    </p:spTree>
    <p:extLst>
      <p:ext uri="{BB962C8B-B14F-4D97-AF65-F5344CB8AC3E}">
        <p14:creationId xmlns:p14="http://schemas.microsoft.com/office/powerpoint/2010/main" val="14554599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762000" y="2228850"/>
            <a:ext cx="7391400" cy="371475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3429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Cung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cấp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các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hàm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định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nghĩa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sẵn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bao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gồm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: 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Các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hàm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lượng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giác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: sin,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cos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, tan, …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Các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hàm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toán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học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khác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: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tính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căn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logarit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làm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tròn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tính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mũ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, …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228600"/>
            <a:ext cx="719970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64218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152400"/>
            <a:ext cx="7256858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viện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94068"/>
            <a:ext cx="7762791" cy="4830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41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5680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viện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737214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91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63774" y="2571750"/>
            <a:ext cx="7964686" cy="405765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Chọn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hiệu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tương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ứng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Nhấn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chuột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trái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và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kéo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rê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vào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cửa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sổ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giải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thuật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Đưa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hiệu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vào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đúng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điểm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nối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cần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nối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với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hiệu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có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trong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cửa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sổ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Di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chuyển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hiệu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đến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vị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trí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thích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hợp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3774" y="152400"/>
            <a:ext cx="708540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thao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vẽ</a:t>
            </a:r>
            <a:endParaRPr lang="en-US" dirty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2114550"/>
            <a:ext cx="2549129" cy="79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ine Callout 1 3"/>
          <p:cNvSpPr/>
          <p:nvPr/>
        </p:nvSpPr>
        <p:spPr>
          <a:xfrm>
            <a:off x="5029200" y="2171700"/>
            <a:ext cx="1771650" cy="628650"/>
          </a:xfrm>
          <a:prstGeom prst="borderCallout1">
            <a:avLst>
              <a:gd name="adj1" fmla="val 18750"/>
              <a:gd name="adj2" fmla="val -8333"/>
              <a:gd name="adj3" fmla="val 3409"/>
              <a:gd name="adj4" fmla="val -111060"/>
            </a:avLst>
          </a:prstGeom>
          <a:ln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100" dirty="0" err="1"/>
              <a:t>Điểm</a:t>
            </a:r>
            <a:r>
              <a:rPr lang="en-US" sz="2100" dirty="0"/>
              <a:t> </a:t>
            </a:r>
            <a:r>
              <a:rPr lang="en-US" sz="2100" dirty="0" err="1"/>
              <a:t>nối</a:t>
            </a: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2455544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1371600" y="2000250"/>
            <a:ext cx="6400800" cy="3486150"/>
          </a:xfrm>
          <a:prstGeom prst="rect">
            <a:avLst/>
          </a:prstGeom>
        </p:spPr>
        <p:txBody>
          <a:bodyPr rtlCol="0"/>
          <a:lstStyle/>
          <a:p>
            <a:pPr marL="34290" indent="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dirty="0"/>
          </a:p>
          <a:p>
            <a:pPr marL="34290" indent="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dirty="0"/>
          </a:p>
          <a:p>
            <a:pPr marL="34290" indent="0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dirty="0"/>
          </a:p>
          <a:p>
            <a:pPr marL="411480" lvl="1" indent="-137160">
              <a:buClr>
                <a:schemeClr val="accent6">
                  <a:lumMod val="75000"/>
                </a:schemeClr>
              </a:buClr>
              <a:defRPr/>
            </a:pPr>
            <a:endParaRPr lang="en-US" dirty="0"/>
          </a:p>
          <a:p>
            <a:pPr marL="411480" lvl="1" indent="-137160">
              <a:buClr>
                <a:schemeClr val="accent6">
                  <a:lumMod val="75000"/>
                </a:schemeClr>
              </a:buClr>
              <a:defRPr/>
            </a:pPr>
            <a:endParaRPr lang="en-US" dirty="0"/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nối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xóa</a:t>
            </a:r>
            <a:endParaRPr lang="en-US" dirty="0"/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phím</a:t>
            </a:r>
            <a:r>
              <a:rPr lang="en-US" dirty="0"/>
              <a:t> Delete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0670" y="202061"/>
            <a:ext cx="7933730" cy="960668"/>
          </a:xfrm>
        </p:spPr>
        <p:txBody>
          <a:bodyPr>
            <a:normAutofit fontScale="90000"/>
          </a:bodyPr>
          <a:lstStyle/>
          <a:p>
            <a:pPr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thao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vẽ</a:t>
            </a:r>
            <a:r>
              <a:rPr lang="en-US" dirty="0"/>
              <a:t> - </a:t>
            </a:r>
            <a:r>
              <a:rPr lang="en-US" sz="2400" dirty="0" err="1"/>
              <a:t>tách</a:t>
            </a:r>
            <a:r>
              <a:rPr lang="en-US" sz="2400" dirty="0"/>
              <a:t>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ký</a:t>
            </a:r>
            <a:r>
              <a:rPr lang="en-US" sz="2400" dirty="0"/>
              <a:t> </a:t>
            </a:r>
            <a:r>
              <a:rPr lang="en-US" sz="2400" dirty="0" err="1"/>
              <a:t>hiệu</a:t>
            </a:r>
            <a:r>
              <a:rPr lang="en-US" sz="2400" dirty="0"/>
              <a:t> </a:t>
            </a:r>
            <a:r>
              <a:rPr lang="en-US" sz="2400" dirty="0" err="1"/>
              <a:t>đang</a:t>
            </a:r>
            <a:r>
              <a:rPr lang="en-US" sz="2400" dirty="0"/>
              <a:t> </a:t>
            </a:r>
            <a:r>
              <a:rPr lang="en-US" sz="2400" dirty="0" err="1"/>
              <a:t>nối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nhau</a:t>
            </a:r>
            <a:br>
              <a:rPr lang="en-US" sz="2400" dirty="0"/>
            </a:br>
            <a:endParaRPr lang="en-US" dirty="0"/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1" y="2286000"/>
            <a:ext cx="2821781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4229100" y="3028950"/>
            <a:ext cx="800100" cy="514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dirty="0" err="1"/>
              <a:t>Tách</a:t>
            </a:r>
            <a:endParaRPr lang="en-US" sz="1350" dirty="0"/>
          </a:p>
        </p:txBody>
      </p:sp>
      <p:pic>
        <p:nvPicPr>
          <p:cNvPr id="2663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314575"/>
            <a:ext cx="27432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0846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09600" y="3143250"/>
            <a:ext cx="8018860" cy="234315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3429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marL="3429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marL="3429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marL="3429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marL="3429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Kéo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rê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hiệu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(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cần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nối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)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vào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sơ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đồ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sao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cho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hai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điểm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nối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1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và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2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khớp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nhau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,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nhả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chuột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ra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và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chỉnh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lại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vị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trí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hiệu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7256859" cy="960668"/>
          </a:xfrm>
        </p:spPr>
        <p:txBody>
          <a:bodyPr>
            <a:normAutofit fontScale="90000"/>
          </a:bodyPr>
          <a:lstStyle/>
          <a:p>
            <a:pPr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thao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vẽ</a:t>
            </a:r>
            <a:r>
              <a:rPr lang="en-US" dirty="0"/>
              <a:t> </a:t>
            </a:r>
            <a:r>
              <a:rPr lang="en-US" dirty="0" err="1"/>
              <a:t>nối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hiệu</a:t>
            </a: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2664619"/>
            <a:ext cx="2496741" cy="1735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1" y="2675334"/>
            <a:ext cx="3313510" cy="1075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ight Arrow 6"/>
          <p:cNvSpPr/>
          <p:nvPr/>
        </p:nvSpPr>
        <p:spPr>
          <a:xfrm>
            <a:off x="1943100" y="3464718"/>
            <a:ext cx="6858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b="1" dirty="0"/>
              <a:t>2</a:t>
            </a:r>
          </a:p>
        </p:txBody>
      </p:sp>
      <p:sp>
        <p:nvSpPr>
          <p:cNvPr id="8" name="Up Arrow 7"/>
          <p:cNvSpPr/>
          <p:nvPr/>
        </p:nvSpPr>
        <p:spPr>
          <a:xfrm>
            <a:off x="5756673" y="3763565"/>
            <a:ext cx="529828" cy="6286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5674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09600" y="2171700"/>
            <a:ext cx="4851797" cy="40767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Nhấn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chuột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vào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tên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biến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hoặc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giá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trị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để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thay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đổi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Nhấn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chuột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phải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vào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hiệu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chọn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Properties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để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thay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đổi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thuộc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tính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cho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hiệu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Khung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thuộc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tính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sẽ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xuất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hiện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bên</a:t>
            </a:r>
            <a:r>
              <a:rPr lang="en-US" sz="2600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latin typeface="Times" charset="0"/>
                <a:ea typeface="Times" charset="0"/>
                <a:cs typeface="Times" charset="0"/>
              </a:rPr>
              <a:t>trái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708540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thao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vẽ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87" y="2057400"/>
            <a:ext cx="3167063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82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09600" y="2114550"/>
            <a:ext cx="8018860" cy="337185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3429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dirty="0" err="1"/>
              <a:t>Lấy</a:t>
            </a:r>
            <a:r>
              <a:rPr lang="en-US" sz="2600" dirty="0"/>
              <a:t> </a:t>
            </a:r>
            <a:r>
              <a:rPr lang="en-US" sz="2600" dirty="0" err="1"/>
              <a:t>giá</a:t>
            </a:r>
            <a:r>
              <a:rPr lang="en-US" sz="2600" dirty="0"/>
              <a:t> </a:t>
            </a:r>
            <a:r>
              <a:rPr lang="en-US" sz="2600" dirty="0" err="1"/>
              <a:t>trị</a:t>
            </a:r>
            <a:r>
              <a:rPr lang="en-US" sz="2600" dirty="0"/>
              <a:t> </a:t>
            </a:r>
            <a:r>
              <a:rPr lang="en-US" sz="2600" dirty="0" err="1"/>
              <a:t>và</a:t>
            </a:r>
            <a:r>
              <a:rPr lang="en-US" sz="2600" dirty="0"/>
              <a:t> </a:t>
            </a:r>
            <a:r>
              <a:rPr lang="en-US" sz="2600" dirty="0" err="1"/>
              <a:t>hiển</a:t>
            </a:r>
            <a:r>
              <a:rPr lang="en-US" sz="2600" dirty="0"/>
              <a:t> </a:t>
            </a:r>
            <a:r>
              <a:rPr lang="en-US" sz="2600" dirty="0" err="1"/>
              <a:t>thị</a:t>
            </a:r>
            <a:r>
              <a:rPr lang="en-US" sz="2600" dirty="0"/>
              <a:t> </a:t>
            </a:r>
            <a:r>
              <a:rPr lang="en-US" sz="2600" dirty="0" err="1"/>
              <a:t>kết</a:t>
            </a:r>
            <a:r>
              <a:rPr lang="en-US" sz="2600" dirty="0"/>
              <a:t> </a:t>
            </a:r>
            <a:r>
              <a:rPr lang="en-US" sz="2600" dirty="0" err="1"/>
              <a:t>quả</a:t>
            </a:r>
            <a:r>
              <a:rPr lang="en-US" sz="2600" dirty="0"/>
              <a:t> </a:t>
            </a:r>
            <a:r>
              <a:rPr lang="en-US" sz="2600" dirty="0" err="1"/>
              <a:t>trong</a:t>
            </a:r>
            <a:r>
              <a:rPr lang="en-US" sz="2600" dirty="0"/>
              <a:t> </a:t>
            </a:r>
            <a:r>
              <a:rPr lang="en-US" sz="2600" dirty="0" err="1"/>
              <a:t>giải</a:t>
            </a:r>
            <a:r>
              <a:rPr lang="en-US" sz="2600" dirty="0"/>
              <a:t> </a:t>
            </a:r>
            <a:r>
              <a:rPr lang="en-US" sz="2600" dirty="0" err="1"/>
              <a:t>thuật</a:t>
            </a:r>
            <a:endParaRPr lang="en-US" sz="2600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/>
              <a:t>Dùng</a:t>
            </a:r>
            <a:r>
              <a:rPr lang="en-US" sz="2600" dirty="0"/>
              <a:t> </a:t>
            </a:r>
            <a:r>
              <a:rPr lang="en-US" sz="2600" dirty="0" err="1"/>
              <a:t>ký</a:t>
            </a:r>
            <a:r>
              <a:rPr lang="en-US" sz="2600" dirty="0"/>
              <a:t> </a:t>
            </a:r>
            <a:r>
              <a:rPr lang="en-US" sz="2600" dirty="0" err="1"/>
              <a:t>hiệu</a:t>
            </a:r>
            <a:r>
              <a:rPr lang="en-US" sz="2600" dirty="0"/>
              <a:t> </a:t>
            </a:r>
            <a:r>
              <a:rPr lang="en-US" sz="2600" dirty="0" err="1"/>
              <a:t>nhập</a:t>
            </a:r>
            <a:r>
              <a:rPr lang="en-US" sz="2600" dirty="0"/>
              <a:t> </a:t>
            </a:r>
            <a:r>
              <a:rPr lang="en-US" sz="2600" dirty="0">
                <a:solidFill>
                  <a:srgbClr val="FF0000"/>
                </a:solidFill>
              </a:rPr>
              <a:t>(get) </a:t>
            </a:r>
            <a:r>
              <a:rPr lang="en-US" sz="2600" dirty="0" err="1"/>
              <a:t>kết</a:t>
            </a:r>
            <a:r>
              <a:rPr lang="en-US" sz="2600" dirty="0"/>
              <a:t> </a:t>
            </a:r>
            <a:r>
              <a:rPr lang="en-US" sz="2600" dirty="0" err="1"/>
              <a:t>hợp</a:t>
            </a:r>
            <a:r>
              <a:rPr lang="en-US" sz="2600" dirty="0"/>
              <a:t> </a:t>
            </a:r>
            <a:r>
              <a:rPr lang="en-US" sz="2600" dirty="0" err="1"/>
              <a:t>với</a:t>
            </a:r>
            <a:r>
              <a:rPr lang="en-US" sz="2600" dirty="0"/>
              <a:t> </a:t>
            </a:r>
            <a:r>
              <a:rPr lang="en-US" sz="2600" dirty="0" err="1"/>
              <a:t>editbox</a:t>
            </a:r>
            <a:r>
              <a:rPr lang="en-US" sz="2600" dirty="0"/>
              <a:t> </a:t>
            </a:r>
            <a:r>
              <a:rPr lang="en-US" sz="2600" dirty="0" err="1"/>
              <a:t>để</a:t>
            </a:r>
            <a:r>
              <a:rPr lang="en-US" sz="2600" dirty="0"/>
              <a:t> </a:t>
            </a:r>
            <a:r>
              <a:rPr lang="en-US" sz="2600" dirty="0" err="1"/>
              <a:t>nhận</a:t>
            </a:r>
            <a:r>
              <a:rPr lang="en-US" sz="2600" dirty="0"/>
              <a:t> </a:t>
            </a:r>
            <a:r>
              <a:rPr lang="en-US" sz="2600" dirty="0" err="1"/>
              <a:t>giá</a:t>
            </a:r>
            <a:r>
              <a:rPr lang="en-US" sz="2600" dirty="0"/>
              <a:t> </a:t>
            </a:r>
            <a:r>
              <a:rPr lang="en-US" sz="2600" dirty="0" err="1"/>
              <a:t>trị</a:t>
            </a:r>
            <a:r>
              <a:rPr lang="en-US" sz="2600" dirty="0"/>
              <a:t> </a:t>
            </a:r>
            <a:r>
              <a:rPr lang="en-US" sz="2600" dirty="0" err="1"/>
              <a:t>nhập</a:t>
            </a:r>
            <a:r>
              <a:rPr lang="en-US" sz="2600" dirty="0"/>
              <a:t> </a:t>
            </a:r>
            <a:r>
              <a:rPr lang="en-US" sz="2600" dirty="0" err="1"/>
              <a:t>bên</a:t>
            </a:r>
            <a:r>
              <a:rPr lang="en-US" sz="2600" dirty="0"/>
              <a:t> </a:t>
            </a:r>
            <a:r>
              <a:rPr lang="en-US" sz="2600" dirty="0" err="1"/>
              <a:t>ngoài</a:t>
            </a:r>
            <a:endParaRPr lang="en-US" sz="2600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/>
              <a:t>Dùng</a:t>
            </a:r>
            <a:r>
              <a:rPr lang="en-US" sz="2600" dirty="0"/>
              <a:t> </a:t>
            </a:r>
            <a:r>
              <a:rPr lang="en-US" sz="2600" dirty="0" err="1"/>
              <a:t>ký</a:t>
            </a:r>
            <a:r>
              <a:rPr lang="en-US" sz="2600" dirty="0"/>
              <a:t> </a:t>
            </a:r>
            <a:r>
              <a:rPr lang="en-US" sz="2600" dirty="0" err="1"/>
              <a:t>hiệu</a:t>
            </a:r>
            <a:r>
              <a:rPr lang="en-US" sz="2600" dirty="0"/>
              <a:t> </a:t>
            </a:r>
            <a:r>
              <a:rPr lang="en-US" sz="2600" dirty="0" err="1"/>
              <a:t>xuất</a:t>
            </a:r>
            <a:r>
              <a:rPr lang="en-US" sz="2600" dirty="0"/>
              <a:t> </a:t>
            </a:r>
            <a:r>
              <a:rPr lang="en-US" sz="2600" dirty="0">
                <a:solidFill>
                  <a:srgbClr val="FF0000"/>
                </a:solidFill>
              </a:rPr>
              <a:t>(set) </a:t>
            </a:r>
            <a:r>
              <a:rPr lang="en-US" sz="2600" dirty="0" err="1"/>
              <a:t>kết</a:t>
            </a:r>
            <a:r>
              <a:rPr lang="en-US" sz="2600" dirty="0"/>
              <a:t> </a:t>
            </a:r>
            <a:r>
              <a:rPr lang="en-US" sz="2600" dirty="0" err="1"/>
              <a:t>hợp</a:t>
            </a:r>
            <a:r>
              <a:rPr lang="en-US" sz="2600" dirty="0"/>
              <a:t> </a:t>
            </a:r>
            <a:r>
              <a:rPr lang="en-US" sz="2600" dirty="0" err="1"/>
              <a:t>với</a:t>
            </a:r>
            <a:r>
              <a:rPr lang="en-US" sz="2600" dirty="0"/>
              <a:t> </a:t>
            </a:r>
            <a:r>
              <a:rPr lang="en-US" sz="2600" dirty="0" err="1"/>
              <a:t>editbox</a:t>
            </a:r>
            <a:r>
              <a:rPr lang="en-US" sz="2600" dirty="0"/>
              <a:t> </a:t>
            </a:r>
            <a:r>
              <a:rPr lang="en-US" sz="2600" dirty="0" err="1"/>
              <a:t>hoặc</a:t>
            </a:r>
            <a:r>
              <a:rPr lang="en-US" sz="2600" dirty="0"/>
              <a:t> textbox </a:t>
            </a:r>
            <a:r>
              <a:rPr lang="en-US" sz="2600" dirty="0" err="1"/>
              <a:t>để</a:t>
            </a:r>
            <a:r>
              <a:rPr lang="en-US" sz="2600" dirty="0"/>
              <a:t> </a:t>
            </a:r>
            <a:r>
              <a:rPr lang="en-US" sz="2600" dirty="0" err="1"/>
              <a:t>hiển</a:t>
            </a:r>
            <a:r>
              <a:rPr lang="en-US" sz="2600" dirty="0"/>
              <a:t> </a:t>
            </a:r>
            <a:r>
              <a:rPr lang="en-US" sz="2600" dirty="0" err="1"/>
              <a:t>thị</a:t>
            </a:r>
            <a:r>
              <a:rPr lang="en-US" sz="2600" dirty="0"/>
              <a:t> </a:t>
            </a:r>
            <a:r>
              <a:rPr lang="en-US" sz="2600" dirty="0" err="1"/>
              <a:t>kết</a:t>
            </a:r>
            <a:r>
              <a:rPr lang="en-US" sz="2600" dirty="0"/>
              <a:t> </a:t>
            </a:r>
            <a:r>
              <a:rPr lang="en-US" sz="2600" dirty="0" err="1"/>
              <a:t>quả</a:t>
            </a:r>
            <a:r>
              <a:rPr lang="en-US" sz="2600" dirty="0"/>
              <a:t> </a:t>
            </a:r>
            <a:r>
              <a:rPr lang="en-US" sz="2600" dirty="0" err="1"/>
              <a:t>của</a:t>
            </a:r>
            <a:r>
              <a:rPr lang="en-US" sz="2600" dirty="0"/>
              <a:t> </a:t>
            </a:r>
            <a:r>
              <a:rPr lang="en-US" sz="2600" dirty="0" err="1"/>
              <a:t>giải</a:t>
            </a:r>
            <a:r>
              <a:rPr lang="en-US" sz="2600" dirty="0"/>
              <a:t> </a:t>
            </a:r>
            <a:r>
              <a:rPr lang="en-US" sz="2600" dirty="0" err="1"/>
              <a:t>thuật</a:t>
            </a:r>
            <a:endParaRPr lang="en-US" sz="2600" dirty="0"/>
          </a:p>
          <a:p>
            <a:pPr marL="3429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2600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endParaRPr lang="en-US" sz="2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72568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/>
              <a:t>Minh </a:t>
            </a:r>
            <a:r>
              <a:rPr lang="en-US" dirty="0" err="1"/>
              <a:t>họa</a:t>
            </a:r>
            <a:r>
              <a:rPr lang="en-US" dirty="0"/>
              <a:t> </a:t>
            </a:r>
            <a:r>
              <a:rPr lang="en-US" dirty="0" err="1"/>
              <a:t>thao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vẽ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63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685" y="152400"/>
            <a:ext cx="7256859" cy="96066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685" y="2286000"/>
            <a:ext cx="7644775" cy="3063479"/>
          </a:xfrm>
        </p:spPr>
        <p:txBody>
          <a:bodyPr>
            <a:noAutofit/>
          </a:bodyPr>
          <a:lstStyle/>
          <a:p>
            <a:pPr algn="just" eaLnBrk="1" hangingPunct="1">
              <a:defRPr/>
            </a:pP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(</a:t>
            </a:r>
            <a:r>
              <a:rPr lang="en-US" i="1" dirty="0"/>
              <a:t>efficiency</a:t>
            </a:r>
            <a:r>
              <a:rPr lang="en-US" dirty="0"/>
              <a:t>)</a:t>
            </a:r>
          </a:p>
          <a:p>
            <a:pPr algn="just" eaLnBrk="1" hangingPunct="1">
              <a:defRPr/>
            </a:pP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khả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(</a:t>
            </a:r>
            <a:r>
              <a:rPr lang="en-US" i="1" dirty="0" err="1"/>
              <a:t>porability</a:t>
            </a:r>
            <a:r>
              <a:rPr lang="en-US" dirty="0"/>
              <a:t>): </a:t>
            </a:r>
            <a:r>
              <a:rPr lang="en-US" dirty="0" err="1"/>
              <a:t>Khả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giữa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endParaRPr lang="en-US" dirty="0"/>
          </a:p>
          <a:p>
            <a:pPr algn="just" eaLnBrk="1" hangingPunct="1">
              <a:defRPr/>
            </a:pPr>
            <a:r>
              <a:rPr lang="en-US" dirty="0" err="1"/>
              <a:t>Tính</a:t>
            </a:r>
            <a:r>
              <a:rPr lang="en-US" dirty="0"/>
              <a:t> an </a:t>
            </a:r>
            <a:r>
              <a:rPr lang="en-US" dirty="0" err="1"/>
              <a:t>toàn</a:t>
            </a:r>
            <a:r>
              <a:rPr lang="en-US" dirty="0"/>
              <a:t> (</a:t>
            </a:r>
            <a:r>
              <a:rPr lang="en-US" i="1" dirty="0"/>
              <a:t>security</a:t>
            </a:r>
            <a:r>
              <a:rPr lang="en-US" dirty="0"/>
              <a:t>)</a:t>
            </a:r>
          </a:p>
          <a:p>
            <a:pPr algn="just" eaLnBrk="1" hangingPunct="1">
              <a:defRPr/>
            </a:pP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dừng</a:t>
            </a:r>
            <a:r>
              <a:rPr lang="en-US" dirty="0"/>
              <a:t> (</a:t>
            </a:r>
            <a:r>
              <a:rPr lang="en-US" i="1" dirty="0"/>
              <a:t>halt</a:t>
            </a:r>
            <a:r>
              <a:rPr lang="en-US" dirty="0"/>
              <a:t>)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639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1371600" y="3714751"/>
            <a:ext cx="7256859" cy="2228849"/>
          </a:xfrm>
          <a:prstGeom prst="rect">
            <a:avLst/>
          </a:prstGeom>
        </p:spPr>
        <p:txBody>
          <a:bodyPr rtlCol="0"/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Xem</a:t>
            </a:r>
            <a:r>
              <a:rPr lang="en-US" sz="2400" dirty="0"/>
              <a:t> </a:t>
            </a:r>
            <a:r>
              <a:rPr lang="en-US" sz="2400" dirty="0" err="1"/>
              <a:t>kết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cuối</a:t>
            </a:r>
            <a:r>
              <a:rPr lang="en-US" sz="2400" dirty="0"/>
              <a:t> </a:t>
            </a:r>
            <a:r>
              <a:rPr lang="en-US" sz="2400" dirty="0" err="1"/>
              <a:t>cùng</a:t>
            </a:r>
            <a:r>
              <a:rPr lang="en-US" sz="2400" dirty="0"/>
              <a:t> – </a:t>
            </a:r>
            <a:r>
              <a:rPr lang="en-US" sz="2400" dirty="0">
                <a:solidFill>
                  <a:srgbClr val="FF0000"/>
                </a:solidFill>
              </a:rPr>
              <a:t>Quick Step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Xem</a:t>
            </a:r>
            <a:r>
              <a:rPr lang="en-US" sz="2400" dirty="0"/>
              <a:t> </a:t>
            </a:r>
            <a:r>
              <a:rPr lang="en-US" sz="2400" dirty="0" err="1"/>
              <a:t>tự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kết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từng</a:t>
            </a:r>
            <a:r>
              <a:rPr lang="en-US" sz="2400" dirty="0"/>
              <a:t> </a:t>
            </a:r>
            <a:r>
              <a:rPr lang="en-US" sz="2400" dirty="0" err="1"/>
              <a:t>bước</a:t>
            </a:r>
            <a:r>
              <a:rPr lang="en-US" sz="2400" dirty="0"/>
              <a:t> – </a:t>
            </a:r>
            <a:r>
              <a:rPr lang="en-US" sz="2400" dirty="0">
                <a:solidFill>
                  <a:srgbClr val="FF0000"/>
                </a:solidFill>
              </a:rPr>
              <a:t>Auto Step </a:t>
            </a:r>
            <a:r>
              <a:rPr lang="en-US" sz="2400" dirty="0"/>
              <a:t>(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chính</a:t>
            </a:r>
            <a:r>
              <a:rPr lang="en-US" sz="2400" dirty="0"/>
              <a:t> </a:t>
            </a:r>
            <a:r>
              <a:rPr lang="en-US" sz="2400" dirty="0" err="1"/>
              <a:t>tốc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)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Xem</a:t>
            </a:r>
            <a:r>
              <a:rPr lang="en-US" sz="2400" dirty="0"/>
              <a:t>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lượt</a:t>
            </a:r>
            <a:r>
              <a:rPr lang="en-US" sz="2400" dirty="0"/>
              <a:t> </a:t>
            </a:r>
            <a:r>
              <a:rPr lang="en-US" sz="2400" dirty="0" err="1"/>
              <a:t>kết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từng</a:t>
            </a:r>
            <a:r>
              <a:rPr lang="en-US" sz="2400" dirty="0"/>
              <a:t> </a:t>
            </a:r>
            <a:r>
              <a:rPr lang="en-US" sz="2400" dirty="0" err="1"/>
              <a:t>bước</a:t>
            </a:r>
            <a:r>
              <a:rPr lang="en-US" sz="2400" dirty="0"/>
              <a:t> </a:t>
            </a:r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nhấn</a:t>
            </a:r>
            <a:r>
              <a:rPr lang="en-US" sz="2400" dirty="0"/>
              <a:t> </a:t>
            </a:r>
            <a:r>
              <a:rPr lang="en-US" sz="2400" dirty="0" err="1"/>
              <a:t>phím</a:t>
            </a:r>
            <a:r>
              <a:rPr lang="en-US" sz="2400" dirty="0"/>
              <a:t> – </a:t>
            </a:r>
            <a:r>
              <a:rPr lang="en-US" sz="2400" dirty="0">
                <a:solidFill>
                  <a:srgbClr val="FF0000"/>
                </a:solidFill>
              </a:rPr>
              <a:t>Manual Step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152400"/>
            <a:ext cx="72568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457451"/>
            <a:ext cx="6376988" cy="1164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ine Callout 1 3"/>
          <p:cNvSpPr/>
          <p:nvPr/>
        </p:nvSpPr>
        <p:spPr>
          <a:xfrm>
            <a:off x="6400800" y="3174207"/>
            <a:ext cx="1371600" cy="483394"/>
          </a:xfrm>
          <a:prstGeom prst="borderCallout1">
            <a:avLst>
              <a:gd name="adj1" fmla="val -2755"/>
              <a:gd name="adj2" fmla="val 72727"/>
              <a:gd name="adj3" fmla="val -80071"/>
              <a:gd name="adj4" fmla="val 35758"/>
            </a:avLst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b="1" dirty="0" err="1"/>
              <a:t>Chỉnh</a:t>
            </a:r>
            <a:r>
              <a:rPr lang="en-US" sz="1350" b="1" dirty="0"/>
              <a:t> </a:t>
            </a:r>
            <a:r>
              <a:rPr lang="en-US" sz="1350" b="1" dirty="0" err="1"/>
              <a:t>tốc</a:t>
            </a:r>
            <a:r>
              <a:rPr lang="en-US" sz="1350" b="1" dirty="0"/>
              <a:t> </a:t>
            </a:r>
            <a:r>
              <a:rPr lang="en-US" sz="1350" b="1" dirty="0" err="1"/>
              <a:t>độ</a:t>
            </a:r>
            <a:endParaRPr lang="en-US" sz="1350" b="1" dirty="0"/>
          </a:p>
        </p:txBody>
      </p:sp>
      <p:sp>
        <p:nvSpPr>
          <p:cNvPr id="6" name="Line Callout 1 5"/>
          <p:cNvSpPr/>
          <p:nvPr/>
        </p:nvSpPr>
        <p:spPr>
          <a:xfrm>
            <a:off x="2400300" y="3117057"/>
            <a:ext cx="1371600" cy="483394"/>
          </a:xfrm>
          <a:prstGeom prst="borderCallout1">
            <a:avLst>
              <a:gd name="adj1" fmla="val 29503"/>
              <a:gd name="adj2" fmla="val 1515"/>
              <a:gd name="adj3" fmla="val 16703"/>
              <a:gd name="adj4" fmla="val -43030"/>
            </a:avLst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50" b="1" dirty="0" err="1"/>
              <a:t>Chế</a:t>
            </a:r>
            <a:r>
              <a:rPr lang="en-US" sz="1350" b="1" dirty="0"/>
              <a:t> </a:t>
            </a:r>
            <a:r>
              <a:rPr lang="en-US" sz="1350" b="1" dirty="0" err="1"/>
              <a:t>độ</a:t>
            </a:r>
            <a:r>
              <a:rPr lang="en-US" sz="1350" b="1" dirty="0"/>
              <a:t> </a:t>
            </a:r>
            <a:r>
              <a:rPr lang="en-US" sz="1350" b="1" dirty="0" err="1"/>
              <a:t>xem</a:t>
            </a:r>
            <a:r>
              <a:rPr lang="en-US" sz="1350" b="1" dirty="0"/>
              <a:t> </a:t>
            </a:r>
            <a:r>
              <a:rPr lang="en-US" sz="1350" b="1" dirty="0" err="1"/>
              <a:t>toàn</a:t>
            </a:r>
            <a:r>
              <a:rPr lang="en-US" sz="1350" b="1" dirty="0"/>
              <a:t> </a:t>
            </a:r>
            <a:r>
              <a:rPr lang="en-US" sz="1350" b="1" dirty="0" err="1"/>
              <a:t>màn</a:t>
            </a:r>
            <a:r>
              <a:rPr lang="en-US" sz="1350" b="1" dirty="0"/>
              <a:t> </a:t>
            </a:r>
            <a:r>
              <a:rPr lang="en-US" sz="1350" b="1" dirty="0" err="1"/>
              <a:t>hình</a:t>
            </a:r>
            <a:endParaRPr lang="en-US" sz="1350" b="1" dirty="0"/>
          </a:p>
        </p:txBody>
      </p:sp>
    </p:spTree>
    <p:extLst>
      <p:ext uri="{BB962C8B-B14F-4D97-AF65-F5344CB8AC3E}">
        <p14:creationId xmlns:p14="http://schemas.microsoft.com/office/powerpoint/2010/main" val="929473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762000" y="2000250"/>
            <a:ext cx="4723210" cy="348615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Chọn</a:t>
            </a:r>
            <a:r>
              <a:rPr lang="en-US" sz="2400" dirty="0"/>
              <a:t> </a:t>
            </a:r>
            <a:r>
              <a:rPr lang="en-US" sz="2400" dirty="0" err="1"/>
              <a:t>chế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xem</a:t>
            </a:r>
            <a:r>
              <a:rPr lang="en-US" sz="2400" dirty="0"/>
              <a:t> </a:t>
            </a:r>
            <a:r>
              <a:rPr lang="en-US" sz="2400" dirty="0" err="1"/>
              <a:t>kết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endParaRPr lang="en-US" sz="2400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Chọn</a:t>
            </a:r>
            <a:r>
              <a:rPr lang="en-US" sz="2400" dirty="0"/>
              <a:t> </a:t>
            </a:r>
            <a:r>
              <a:rPr lang="en-US" sz="2400" dirty="0" err="1"/>
              <a:t>tốc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endParaRPr lang="en-US" sz="2400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Kéo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sổ</a:t>
            </a:r>
            <a:r>
              <a:rPr lang="en-US" sz="2400" dirty="0"/>
              <a:t> Monitor box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cửa</a:t>
            </a:r>
            <a:r>
              <a:rPr lang="en-US" sz="2400" dirty="0"/>
              <a:t> </a:t>
            </a:r>
            <a:r>
              <a:rPr lang="en-US" sz="2400" dirty="0" err="1"/>
              <a:t>sổ</a:t>
            </a:r>
            <a:r>
              <a:rPr lang="en-US" sz="2400" dirty="0"/>
              <a:t> </a:t>
            </a:r>
            <a:r>
              <a:rPr lang="en-US" sz="2400" dirty="0" err="1"/>
              <a:t>vẽ</a:t>
            </a:r>
            <a:r>
              <a:rPr lang="en-US" sz="2400" dirty="0"/>
              <a:t> </a:t>
            </a:r>
            <a:r>
              <a:rPr lang="en-US" sz="2400" dirty="0" err="1"/>
              <a:t>giải</a:t>
            </a:r>
            <a:r>
              <a:rPr lang="en-US" sz="2400" dirty="0"/>
              <a:t> </a:t>
            </a:r>
            <a:r>
              <a:rPr lang="en-US" sz="2400" dirty="0" err="1"/>
              <a:t>thuật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dirty="0" err="1"/>
              <a:t>giá</a:t>
            </a:r>
            <a:r>
              <a:rPr lang="en-US" sz="2400" dirty="0"/>
              <a:t> </a:t>
            </a:r>
            <a:r>
              <a:rPr lang="en-US" sz="2400" dirty="0" err="1"/>
              <a:t>trị</a:t>
            </a:r>
            <a:r>
              <a:rPr lang="en-US" sz="2400" dirty="0"/>
              <a:t> </a:t>
            </a:r>
            <a:r>
              <a:rPr lang="en-US" sz="2400" dirty="0" err="1"/>
              <a:t>từng</a:t>
            </a:r>
            <a:r>
              <a:rPr lang="en-US" sz="2400" dirty="0"/>
              <a:t> </a:t>
            </a:r>
            <a:r>
              <a:rPr lang="en-US" sz="2400" dirty="0" err="1"/>
              <a:t>bước</a:t>
            </a:r>
            <a:endParaRPr lang="en-US" sz="2400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400" dirty="0" err="1"/>
              <a:t>Nhấn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nút</a:t>
            </a:r>
            <a:r>
              <a:rPr lang="en-US" sz="2400" dirty="0"/>
              <a:t> play ở </a:t>
            </a:r>
            <a:r>
              <a:rPr lang="en-US" sz="2400" dirty="0" err="1"/>
              <a:t>ký</a:t>
            </a:r>
            <a:r>
              <a:rPr lang="en-US" sz="2400" dirty="0"/>
              <a:t> </a:t>
            </a:r>
            <a:r>
              <a:rPr lang="en-US" sz="2400" dirty="0" err="1"/>
              <a:t>hiệu</a:t>
            </a:r>
            <a:r>
              <a:rPr lang="en-US" sz="2400" dirty="0"/>
              <a:t> </a:t>
            </a:r>
            <a:r>
              <a:rPr lang="en-US" sz="2400" dirty="0" err="1"/>
              <a:t>bắt</a:t>
            </a:r>
            <a:r>
              <a:rPr lang="en-US" sz="2400" dirty="0"/>
              <a:t> </a:t>
            </a:r>
            <a:r>
              <a:rPr lang="en-US" sz="2400" dirty="0" err="1"/>
              <a:t>đầu</a:t>
            </a:r>
            <a:r>
              <a:rPr lang="en-US" sz="2400" dirty="0"/>
              <a:t> </a:t>
            </a:r>
            <a:r>
              <a:rPr lang="en-US" sz="2400" dirty="0" err="1"/>
              <a:t>giải</a:t>
            </a:r>
            <a:r>
              <a:rPr lang="en-US" sz="2400" dirty="0"/>
              <a:t> </a:t>
            </a:r>
            <a:r>
              <a:rPr lang="en-US" sz="2400" dirty="0" err="1"/>
              <a:t>thuật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bắt</a:t>
            </a:r>
            <a:r>
              <a:rPr lang="en-US" sz="2400" dirty="0"/>
              <a:t> </a:t>
            </a:r>
            <a:r>
              <a:rPr lang="en-US" sz="2400" dirty="0" err="1"/>
              <a:t>đầu</a:t>
            </a:r>
            <a:r>
              <a:rPr lang="en-US" sz="2400" dirty="0"/>
              <a:t> minh </a:t>
            </a:r>
            <a:r>
              <a:rPr lang="en-US" sz="2400" dirty="0" err="1"/>
              <a:t>họa</a:t>
            </a:r>
            <a:endParaRPr lang="en-US" sz="2400" dirty="0"/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152400"/>
            <a:ext cx="72568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1885951"/>
            <a:ext cx="3143250" cy="2088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ine Callout 1 3"/>
          <p:cNvSpPr/>
          <p:nvPr/>
        </p:nvSpPr>
        <p:spPr>
          <a:xfrm>
            <a:off x="5772150" y="4229100"/>
            <a:ext cx="3143250" cy="1143000"/>
          </a:xfrm>
          <a:prstGeom prst="borderCallout1">
            <a:avLst>
              <a:gd name="adj1" fmla="val 568"/>
              <a:gd name="adj2" fmla="val 11502"/>
              <a:gd name="adj3" fmla="val -22045"/>
              <a:gd name="adj4" fmla="val 28798"/>
            </a:avLst>
          </a:prstGeom>
          <a:ln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50" dirty="0" err="1"/>
              <a:t>Nhấn</a:t>
            </a:r>
            <a:r>
              <a:rPr lang="en-US" sz="1650" dirty="0"/>
              <a:t> </a:t>
            </a:r>
            <a:r>
              <a:rPr lang="en-US" sz="1650" dirty="0" err="1"/>
              <a:t>vào</a:t>
            </a:r>
            <a:r>
              <a:rPr lang="en-US" sz="1650" dirty="0"/>
              <a:t> </a:t>
            </a:r>
            <a:r>
              <a:rPr lang="en-US" sz="1650" dirty="0" err="1"/>
              <a:t>để</a:t>
            </a:r>
            <a:r>
              <a:rPr lang="en-US" sz="1650" dirty="0"/>
              <a:t> </a:t>
            </a:r>
            <a:r>
              <a:rPr lang="en-US" sz="1650" dirty="0" err="1"/>
              <a:t>chạy</a:t>
            </a:r>
            <a:r>
              <a:rPr lang="en-US" sz="1650" dirty="0"/>
              <a:t> </a:t>
            </a:r>
            <a:r>
              <a:rPr lang="en-US" sz="1650" dirty="0" err="1"/>
              <a:t>bước</a:t>
            </a:r>
            <a:r>
              <a:rPr lang="en-US" sz="1650" dirty="0"/>
              <a:t> </a:t>
            </a:r>
            <a:r>
              <a:rPr lang="en-US" sz="1650" dirty="0" err="1"/>
              <a:t>tiếp</a:t>
            </a:r>
            <a:r>
              <a:rPr lang="en-US" sz="1650" dirty="0"/>
              <a:t> </a:t>
            </a:r>
            <a:r>
              <a:rPr lang="en-US" sz="1650" dirty="0" err="1"/>
              <a:t>theo</a:t>
            </a:r>
            <a:r>
              <a:rPr lang="en-US" sz="1650" dirty="0"/>
              <a:t> (</a:t>
            </a:r>
            <a:r>
              <a:rPr lang="en-US" sz="1650" dirty="0" err="1"/>
              <a:t>nếu</a:t>
            </a:r>
            <a:r>
              <a:rPr lang="en-US" sz="1650" dirty="0"/>
              <a:t> </a:t>
            </a:r>
            <a:r>
              <a:rPr lang="en-US" sz="1650" dirty="0" err="1"/>
              <a:t>chọn</a:t>
            </a:r>
            <a:r>
              <a:rPr lang="en-US" sz="1650" dirty="0"/>
              <a:t> </a:t>
            </a:r>
            <a:r>
              <a:rPr lang="en-US" sz="1650" dirty="0" err="1"/>
              <a:t>chế</a:t>
            </a:r>
            <a:r>
              <a:rPr lang="en-US" sz="1650" dirty="0"/>
              <a:t> </a:t>
            </a:r>
            <a:r>
              <a:rPr lang="en-US" sz="1650" dirty="0" err="1"/>
              <a:t>độ</a:t>
            </a:r>
            <a:r>
              <a:rPr lang="en-US" sz="1650" dirty="0"/>
              <a:t> </a:t>
            </a:r>
            <a:r>
              <a:rPr lang="en-US" sz="1650" dirty="0" err="1"/>
              <a:t>xem</a:t>
            </a:r>
            <a:r>
              <a:rPr lang="en-US" sz="1650" dirty="0"/>
              <a:t> </a:t>
            </a:r>
            <a:r>
              <a:rPr lang="en-US" sz="1650" dirty="0" err="1"/>
              <a:t>kết</a:t>
            </a:r>
            <a:r>
              <a:rPr lang="en-US" sz="1650" dirty="0"/>
              <a:t> </a:t>
            </a:r>
            <a:r>
              <a:rPr lang="en-US" sz="1650" dirty="0" err="1"/>
              <a:t>quả</a:t>
            </a:r>
            <a:r>
              <a:rPr lang="en-US" sz="1650" dirty="0"/>
              <a:t> </a:t>
            </a:r>
            <a:r>
              <a:rPr lang="en-US" sz="1650" dirty="0" err="1"/>
              <a:t>là</a:t>
            </a:r>
            <a:r>
              <a:rPr lang="en-US" sz="1650" dirty="0"/>
              <a:t> </a:t>
            </a:r>
            <a:r>
              <a:rPr lang="en-US" sz="1650" dirty="0">
                <a:solidFill>
                  <a:srgbClr val="FFFF00"/>
                </a:solidFill>
              </a:rPr>
              <a:t>Manual step</a:t>
            </a:r>
            <a:r>
              <a:rPr lang="en-US" sz="165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4571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609600" y="1943100"/>
            <a:ext cx="8018859" cy="35433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3429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Vẽ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lưu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đồ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giải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thuật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không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dùng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hàm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con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Tìm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lớn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nhất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của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hai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nguyên</a:t>
            </a:r>
            <a:endParaRPr lang="en-US" sz="2600" dirty="0">
              <a:solidFill>
                <a:schemeClr val="accent1">
                  <a:lumMod val="75000"/>
                </a:schemeClr>
              </a:solidFill>
              <a:latin typeface="Times" charset="0"/>
              <a:ea typeface="Times" charset="0"/>
              <a:cs typeface="Times" charset="0"/>
            </a:endParaRP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Tính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phần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nguyên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và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phần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dư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của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phép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chia</a:t>
            </a:r>
            <a:endParaRPr lang="en-US" sz="2600" dirty="0">
              <a:latin typeface="Times" charset="0"/>
              <a:ea typeface="Times" charset="0"/>
              <a:cs typeface="Times" charset="0"/>
            </a:endParaRPr>
          </a:p>
          <a:p>
            <a:pPr marL="34290" indent="0" algn="just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Vẽ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lưu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đồ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giải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thuật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có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dùng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b="1" dirty="0" err="1">
                <a:latin typeface="Times" charset="0"/>
                <a:ea typeface="Times" charset="0"/>
                <a:cs typeface="Times" charset="0"/>
              </a:rPr>
              <a:t>hàm</a:t>
            </a:r>
            <a:r>
              <a:rPr lang="en-US" sz="2600" b="1" dirty="0">
                <a:latin typeface="Times" charset="0"/>
                <a:ea typeface="Times" charset="0"/>
                <a:cs typeface="Times" charset="0"/>
              </a:rPr>
              <a:t> con</a:t>
            </a:r>
          </a:p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Tìm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kiếm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phần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tử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có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giá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trị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x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xuất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hiện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trong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mảng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một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chiều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2600" dirty="0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dirty="0" err="1">
                <a:solidFill>
                  <a:schemeClr val="accent1">
                    <a:lumMod val="75000"/>
                  </a:schemeClr>
                </a:solidFill>
                <a:latin typeface="Times" charset="0"/>
                <a:ea typeface="Times" charset="0"/>
                <a:cs typeface="Times" charset="0"/>
              </a:rPr>
              <a:t>nguyên</a:t>
            </a:r>
            <a:endParaRPr lang="en-US" sz="2600" dirty="0">
              <a:solidFill>
                <a:schemeClr val="accent1">
                  <a:lumMod val="75000"/>
                </a:schemeClr>
              </a:solidFill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71425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5681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47800"/>
            <a:ext cx="6858000" cy="53258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33400" y="152400"/>
            <a:ext cx="63065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lớn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nhất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của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hai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số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nguyên</a:t>
            </a:r>
            <a:endParaRPr lang="en-US" sz="3200" b="1" dirty="0">
              <a:solidFill>
                <a:schemeClr val="bg1"/>
              </a:solidFill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867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8860" y="228600"/>
            <a:ext cx="80874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Tính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phần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nguyên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và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phần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dư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của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phép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chia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8" y="1699308"/>
            <a:ext cx="9051952" cy="462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968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3250" y="304800"/>
            <a:ext cx="60013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Hàm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x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trong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mảng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1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chiều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a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97" y="1601303"/>
            <a:ext cx="8896403" cy="449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01166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" y="1515682"/>
            <a:ext cx="8229601" cy="52661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9600" y="76200"/>
            <a:ext cx="8001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37160" algn="just">
              <a:buClr>
                <a:schemeClr val="accent6">
                  <a:lumMod val="75000"/>
                </a:schemeClr>
              </a:buClr>
              <a:defRPr/>
            </a:pP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kiếm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phần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tử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có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giá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trị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x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xuất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hiện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trong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mảng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một</a:t>
            </a:r>
            <a:r>
              <a:rPr lang="en-US" sz="3200" b="1" dirty="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rPr>
              <a:t>chiều</a:t>
            </a:r>
            <a:endParaRPr lang="en-US" sz="3200" b="1" dirty="0">
              <a:solidFill>
                <a:schemeClr val="bg1"/>
              </a:solidFill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26607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0" y="1885951"/>
            <a:ext cx="2849761" cy="3367358"/>
          </a:xfrm>
        </p:spPr>
      </p:pic>
    </p:spTree>
    <p:extLst>
      <p:ext uri="{BB962C8B-B14F-4D97-AF65-F5344CB8AC3E}">
        <p14:creationId xmlns:p14="http://schemas.microsoft.com/office/powerpoint/2010/main" val="43988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6420" y="152400"/>
            <a:ext cx="7256859" cy="960668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ngôn</a:t>
            </a:r>
            <a:r>
              <a:rPr lang="en-US" dirty="0"/>
              <a:t> </a:t>
            </a:r>
            <a:r>
              <a:rPr lang="en-US" dirty="0" err="1"/>
              <a:t>ngữ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28850"/>
            <a:ext cx="3143250" cy="312062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Fortran</a:t>
            </a:r>
          </a:p>
          <a:p>
            <a:pPr>
              <a:defRPr/>
            </a:pPr>
            <a:r>
              <a:rPr lang="en-US" dirty="0"/>
              <a:t>Pascal</a:t>
            </a:r>
          </a:p>
          <a:p>
            <a:pPr>
              <a:defRPr/>
            </a:pPr>
            <a:r>
              <a:rPr lang="en-US" dirty="0"/>
              <a:t>Java</a:t>
            </a:r>
          </a:p>
          <a:p>
            <a:pPr>
              <a:defRPr/>
            </a:pPr>
            <a:r>
              <a:rPr lang="en-US" dirty="0"/>
              <a:t>C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372100" y="2228850"/>
            <a:ext cx="2457450" cy="3120629"/>
          </a:xfrm>
          <a:prstGeom prst="rect">
            <a:avLst/>
          </a:prstGeom>
          <a:extLst/>
        </p:spPr>
        <p:txBody>
          <a:bodyPr vert="horz" lIns="68580" tIns="34290" rIns="68580" bIns="34290" rtlCol="0">
            <a:normAutofit/>
          </a:bodyPr>
          <a:lstStyle>
            <a:lvl1pPr marL="457200" indent="-457200" defTabSz="45720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1pPr>
            <a:lvl2pPr marL="742950" indent="-285750" defTabSz="45720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2pPr>
            <a:lvl3pPr marL="1143000" indent="-228600" defTabSz="45720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3pPr>
            <a:lvl4pPr marL="1600200" indent="-228600" defTabSz="45720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4pPr>
            <a:lvl5pPr marL="2057400" indent="-228600" defTabSz="45720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5pPr>
            <a:lvl6pPr marL="2514600" indent="-228600" defTabSz="457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6pPr>
            <a:lvl7pPr marL="2971800" indent="-228600" defTabSz="457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7pPr>
            <a:lvl8pPr marL="3429000" indent="-228600" defTabSz="457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8pPr>
            <a:lvl9pPr marL="3886200" indent="-228600" defTabSz="457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sz="2600" dirty="0"/>
              <a:t>C++</a:t>
            </a:r>
          </a:p>
          <a:p>
            <a:pPr>
              <a:buFont typeface="Arial" charset="0"/>
              <a:buChar char="•"/>
            </a:pPr>
            <a:r>
              <a:rPr lang="en-US" sz="2600" dirty="0"/>
              <a:t>C#</a:t>
            </a:r>
          </a:p>
          <a:p>
            <a:pPr>
              <a:buFont typeface="Arial" charset="0"/>
              <a:buChar char="•"/>
            </a:pPr>
            <a:r>
              <a:rPr lang="en-US" sz="2600" dirty="0"/>
              <a:t>F#</a:t>
            </a:r>
          </a:p>
          <a:p>
            <a:pPr>
              <a:buFont typeface="Arial" charset="0"/>
              <a:buChar char="•"/>
            </a:pPr>
            <a:r>
              <a:rPr lang="en-US" sz="2600" dirty="0" err="1"/>
              <a:t>VB.Net</a:t>
            </a:r>
            <a:endParaRPr lang="en-US" sz="2600" dirty="0"/>
          </a:p>
          <a:p>
            <a:pPr>
              <a:buFont typeface="Arial" charset="0"/>
              <a:buChar char="•"/>
            </a:pPr>
            <a:r>
              <a:rPr lang="en-US" sz="2600" dirty="0"/>
              <a:t>….</a:t>
            </a:r>
          </a:p>
          <a:p>
            <a:pPr>
              <a:buFont typeface="Arial" charset="0"/>
              <a:buChar char="•"/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22699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272" y="152400"/>
            <a:ext cx="7766928" cy="96066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trợ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(IDE)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272" y="1752600"/>
            <a:ext cx="7937187" cy="4953000"/>
          </a:xfrm>
        </p:spPr>
        <p:txBody>
          <a:bodyPr>
            <a:noAutofit/>
          </a:bodyPr>
          <a:lstStyle/>
          <a:p>
            <a:pPr marL="342900" indent="-342900">
              <a:defRPr/>
            </a:pPr>
            <a:r>
              <a:rPr lang="en-US" dirty="0"/>
              <a:t>Borland C++</a:t>
            </a:r>
          </a:p>
          <a:p>
            <a:pPr marL="342900" indent="-342900">
              <a:defRPr/>
            </a:pPr>
            <a:r>
              <a:rPr lang="en-US" dirty="0"/>
              <a:t>Microsoft Visual Basic</a:t>
            </a:r>
          </a:p>
          <a:p>
            <a:pPr marL="342900" indent="-342900">
              <a:defRPr/>
            </a:pPr>
            <a:r>
              <a:rPr lang="en-US" dirty="0"/>
              <a:t>Microsoft Visual C++</a:t>
            </a:r>
          </a:p>
          <a:p>
            <a:pPr marL="342900" indent="-342900">
              <a:defRPr/>
            </a:pPr>
            <a:r>
              <a:rPr lang="en-US" dirty="0" err="1"/>
              <a:t>Jbuider</a:t>
            </a:r>
            <a:endParaRPr lang="en-US" dirty="0"/>
          </a:p>
          <a:p>
            <a:pPr marL="342900" indent="-342900">
              <a:defRPr/>
            </a:pPr>
            <a:r>
              <a:rPr lang="en-US" dirty="0"/>
              <a:t>Eclipse SDK</a:t>
            </a:r>
          </a:p>
          <a:p>
            <a:pPr marL="342900" indent="-342900">
              <a:defRPr/>
            </a:pPr>
            <a:r>
              <a:rPr lang="en-US" dirty="0"/>
              <a:t>Visual </a:t>
            </a:r>
            <a:r>
              <a:rPr lang="en-US" dirty="0" err="1"/>
              <a:t>.Net</a:t>
            </a:r>
            <a:endParaRPr lang="en-US" dirty="0"/>
          </a:p>
          <a:p>
            <a:pPr marL="342900" indent="-342900">
              <a:defRPr/>
            </a:pPr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18783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72" y="152400"/>
            <a:ext cx="719970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6672" y="1524000"/>
            <a:ext cx="7911787" cy="4724400"/>
          </a:xfrm>
        </p:spPr>
        <p:txBody>
          <a:bodyPr rtlCol="0">
            <a:normAutofit/>
          </a:bodyPr>
          <a:lstStyle/>
          <a:p>
            <a:pPr marL="0" indent="0" algn="ctr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en-US" sz="3300" dirty="0">
                <a:solidFill>
                  <a:srgbClr val="FF0000"/>
                </a:solidFill>
              </a:rPr>
              <a:t>Input -&gt; Process -&gt; Output</a:t>
            </a:r>
          </a:p>
          <a:p>
            <a:pPr marL="0" indent="0" algn="ctr">
              <a:buClr>
                <a:schemeClr val="accent6">
                  <a:lumMod val="75000"/>
                </a:schemeClr>
              </a:buClr>
              <a:buNone/>
              <a:defRPr/>
            </a:pPr>
            <a:endParaRPr lang="en-US" sz="3300" dirty="0">
              <a:solidFill>
                <a:srgbClr val="FF0000"/>
              </a:solidFill>
            </a:endParaRP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endParaRPr lang="en-US" sz="2400" dirty="0"/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dirty="0">
                <a:solidFill>
                  <a:srgbClr val="C00000"/>
                </a:solidFill>
              </a:rPr>
              <a:t>Input: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,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cung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?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dirty="0">
                <a:solidFill>
                  <a:srgbClr val="C00000"/>
                </a:solidFill>
              </a:rPr>
              <a:t>Process: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?</a:t>
            </a:r>
          </a:p>
          <a:p>
            <a:pPr indent="-137160">
              <a:buClr>
                <a:schemeClr val="accent6">
                  <a:lumMod val="75000"/>
                </a:schemeClr>
              </a:buClr>
              <a:defRPr/>
            </a:pPr>
            <a:r>
              <a:rPr lang="en-US" dirty="0">
                <a:solidFill>
                  <a:srgbClr val="C00000"/>
                </a:solidFill>
              </a:rPr>
              <a:t>Output:</a:t>
            </a:r>
            <a:r>
              <a:rPr lang="en-US" dirty="0"/>
              <a:t> </a:t>
            </a:r>
            <a:r>
              <a:rPr lang="en-US" dirty="0" err="1"/>
              <a:t>Đạt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?</a:t>
            </a:r>
          </a:p>
        </p:txBody>
      </p:sp>
      <p:sp>
        <p:nvSpPr>
          <p:cNvPr id="9" name="U-Turn Arrow 8"/>
          <p:cNvSpPr/>
          <p:nvPr/>
        </p:nvSpPr>
        <p:spPr>
          <a:xfrm rot="10800000">
            <a:off x="2538965" y="2362200"/>
            <a:ext cx="4267200" cy="990600"/>
          </a:xfrm>
          <a:prstGeom prst="uturnArrow">
            <a:avLst>
              <a:gd name="adj1" fmla="val 7051"/>
              <a:gd name="adj2" fmla="val 25000"/>
              <a:gd name="adj3" fmla="val 26282"/>
              <a:gd name="adj4" fmla="val 50000"/>
              <a:gd name="adj5" fmla="val 100000"/>
            </a:avLst>
          </a:prstGeom>
          <a:pattFill prst="dkHorz">
            <a:fgClr>
              <a:schemeClr val="accent1"/>
            </a:fgClr>
            <a:bgClr>
              <a:schemeClr val="bg1"/>
            </a:bgClr>
          </a:pattFill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7429" y="6248400"/>
            <a:ext cx="611257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i="1" dirty="0" err="1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Kết</a:t>
            </a:r>
            <a:r>
              <a:rPr lang="en-US" sz="2600" i="1" dirty="0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quả</a:t>
            </a:r>
            <a:r>
              <a:rPr lang="en-US" sz="2600" i="1" dirty="0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có</a:t>
            </a:r>
            <a:r>
              <a:rPr lang="en-US" sz="2600" i="1" dirty="0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đưa</a:t>
            </a:r>
            <a:r>
              <a:rPr lang="en-US" sz="2600" i="1" dirty="0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vào</a:t>
            </a:r>
            <a:r>
              <a:rPr lang="en-US" sz="2600" i="1" dirty="0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xử</a:t>
            </a:r>
            <a:r>
              <a:rPr lang="en-US" sz="2600" i="1" dirty="0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lý</a:t>
            </a:r>
            <a:r>
              <a:rPr lang="en-US" sz="2600" i="1" dirty="0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-US" sz="2600" i="1" dirty="0" err="1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tiếp</a:t>
            </a:r>
            <a:r>
              <a:rPr lang="en-US" sz="2600" i="1" dirty="0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 hay </a:t>
            </a:r>
            <a:r>
              <a:rPr lang="en-US" sz="2600" i="1" dirty="0" err="1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không</a:t>
            </a:r>
            <a:r>
              <a:rPr lang="en-US" sz="2600" i="1" dirty="0">
                <a:solidFill>
                  <a:srgbClr val="002060"/>
                </a:solidFill>
                <a:latin typeface="Times" charset="0"/>
                <a:ea typeface="Times" charset="0"/>
                <a:cs typeface="Times" charset="0"/>
              </a:rPr>
              <a:t>???</a:t>
            </a:r>
          </a:p>
        </p:txBody>
      </p:sp>
    </p:spTree>
    <p:extLst>
      <p:ext uri="{BB962C8B-B14F-4D97-AF65-F5344CB8AC3E}">
        <p14:creationId xmlns:p14="http://schemas.microsoft.com/office/powerpoint/2010/main" val="1778348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256859" cy="960668"/>
          </a:xfrm>
        </p:spPr>
        <p:txBody>
          <a:bodyPr/>
          <a:lstStyle/>
          <a:p>
            <a:pPr marL="240030" indent="-24003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endParaRPr lang="en-US" dirty="0"/>
          </a:p>
        </p:txBody>
      </p:sp>
      <p:sp>
        <p:nvSpPr>
          <p:cNvPr id="8196" name="Content Placeholder 2"/>
          <p:cNvSpPr>
            <a:spLocks noGrp="1"/>
          </p:cNvSpPr>
          <p:nvPr>
            <p:ph idx="1"/>
          </p:nvPr>
        </p:nvSpPr>
        <p:spPr>
          <a:xfrm>
            <a:off x="609600" y="1905000"/>
            <a:ext cx="7790258" cy="283321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endParaRPr lang="en-US" dirty="0"/>
          </a:p>
          <a:p>
            <a:pPr eaLnBrk="1" hangingPunct="1">
              <a:defRPr/>
            </a:pPr>
            <a:r>
              <a:rPr lang="en-US" dirty="0" err="1"/>
              <a:t>Phù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(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)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chọn</a:t>
            </a:r>
            <a:endParaRPr lang="en-US" dirty="0"/>
          </a:p>
          <a:p>
            <a:pPr eaLnBrk="1" hangingPunct="1">
              <a:defRPr/>
            </a:pPr>
            <a:r>
              <a:rPr lang="en-US" dirty="0" err="1">
                <a:solidFill>
                  <a:srgbClr val="FF0000"/>
                </a:solidFill>
              </a:rPr>
              <a:t>Có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thể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cài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đặt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được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ngôn</a:t>
            </a:r>
            <a:r>
              <a:rPr lang="en-US" dirty="0"/>
              <a:t> </a:t>
            </a:r>
            <a:r>
              <a:rPr lang="en-US" dirty="0" err="1"/>
              <a:t>ngữ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thể</a:t>
            </a:r>
            <a:endParaRPr lang="en-US" dirty="0"/>
          </a:p>
          <a:p>
            <a:pPr eaLnBrk="1" hangingPunct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832</TotalTime>
  <Words>2127</Words>
  <Application>Microsoft Office PowerPoint</Application>
  <PresentationFormat>On-screen Show (4:3)</PresentationFormat>
  <Paragraphs>357</Paragraphs>
  <Slides>57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5" baseType="lpstr">
      <vt:lpstr>Arial</vt:lpstr>
      <vt:lpstr>Calibri</vt:lpstr>
      <vt:lpstr>Calibri Light</vt:lpstr>
      <vt:lpstr>Times</vt:lpstr>
      <vt:lpstr>Times New Roman</vt:lpstr>
      <vt:lpstr>Wingdings</vt:lpstr>
      <vt:lpstr>Office Theme</vt:lpstr>
      <vt:lpstr>Equation</vt:lpstr>
      <vt:lpstr>Lập trình C Bài 1. Tổng quan về lập trình (3 tiết)</vt:lpstr>
      <vt:lpstr>Mục tiêu</vt:lpstr>
      <vt:lpstr>Chương trình máy tính?</vt:lpstr>
      <vt:lpstr>Các đặc điểm cần có của chương trình</vt:lpstr>
      <vt:lpstr>Các đặc điểm cần có của chương trình</vt:lpstr>
      <vt:lpstr>Các ngôn ngữ lập trình</vt:lpstr>
      <vt:lpstr>Các môi trường hỗ trợ lập trình (IDE)</vt:lpstr>
      <vt:lpstr>Xác định bài toán</vt:lpstr>
      <vt:lpstr>Xác định cấu trúc dữ liệu</vt:lpstr>
      <vt:lpstr>Tìm giải thuật</vt:lpstr>
      <vt:lpstr>Tính chất quan trọng của giải thuật</vt:lpstr>
      <vt:lpstr>Tính chất quan trọng của giải thuật</vt:lpstr>
      <vt:lpstr>Các loại giải thuật</vt:lpstr>
      <vt:lpstr>Các phương pháp chính mô tả giải thuật</vt:lpstr>
      <vt:lpstr>PowerPoint Presentation</vt:lpstr>
      <vt:lpstr>PowerPoint Presentation</vt:lpstr>
      <vt:lpstr>PowerPoint Presentation</vt:lpstr>
      <vt:lpstr>Mô tả giải thuật bằng pseudocode</vt:lpstr>
      <vt:lpstr>Mô tả giải thuật bằng lưu đồ (flowchart)</vt:lpstr>
      <vt:lpstr>Các ký hiệu flowchart</vt:lpstr>
      <vt:lpstr>Bài tập mô tả giải thuật </vt:lpstr>
      <vt:lpstr>PowerPoint Presentation</vt:lpstr>
      <vt:lpstr>PowerPoint Presentation</vt:lpstr>
      <vt:lpstr>Phần đọc thêm: Hướng dẫn dùng công cụ vẽ lưu đồ giải thuật </vt:lpstr>
      <vt:lpstr>PowerPoint Presentation</vt:lpstr>
      <vt:lpstr>PowerPoint Presentation</vt:lpstr>
      <vt:lpstr>Sử dụng Crocodile Clips ICT</vt:lpstr>
      <vt:lpstr>Các công cụ vẽ lưu đồ</vt:lpstr>
      <vt:lpstr>Giới thiệu crocodile clips</vt:lpstr>
      <vt:lpstr>Giao diện chính</vt:lpstr>
      <vt:lpstr>Đặc điểm</vt:lpstr>
      <vt:lpstr>Các ký hiệu lưu đồ</vt:lpstr>
      <vt:lpstr>Các ký hiệu lưu đồ</vt:lpstr>
      <vt:lpstr>Các ký hiệu lưu đồ</vt:lpstr>
      <vt:lpstr>Các ký hiệu lưu đồ</vt:lpstr>
      <vt:lpstr>Các kiểu dữ liệu</vt:lpstr>
      <vt:lpstr>Các biểu thức</vt:lpstr>
      <vt:lpstr>Number operations</vt:lpstr>
      <vt:lpstr>String operations </vt:lpstr>
      <vt:lpstr>Logical operations </vt:lpstr>
      <vt:lpstr>Comparison operations </vt:lpstr>
      <vt:lpstr>Các hàm thư viện </vt:lpstr>
      <vt:lpstr>Hàm thư viện</vt:lpstr>
      <vt:lpstr>Hàm thư viện</vt:lpstr>
      <vt:lpstr>Minh họa thao tác vẽ</vt:lpstr>
      <vt:lpstr>Minh họa thao tác vẽ - tách hai ký hiệu đang nối với nhau </vt:lpstr>
      <vt:lpstr>Minh họa thao tác vẽ nối nhiều ký hiệu vào một ký hiệu</vt:lpstr>
      <vt:lpstr>Minh họa thao tác vẽ</vt:lpstr>
      <vt:lpstr>Minh họa thao tác vẽ</vt:lpstr>
      <vt:lpstr>Kiểm tra giải thuật</vt:lpstr>
      <vt:lpstr>Kiểm tra giải thuật</vt:lpstr>
      <vt:lpstr>Các ví dụ</vt:lpstr>
      <vt:lpstr>PowerPoint Presentation</vt:lpstr>
      <vt:lpstr>PowerPoint Presentation</vt:lpstr>
      <vt:lpstr>PowerPoint Presentation</vt:lpstr>
      <vt:lpstr>PowerPoint Presentation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120</cp:revision>
  <dcterms:created xsi:type="dcterms:W3CDTF">2002-09-02T01:30:43Z</dcterms:created>
  <dcterms:modified xsi:type="dcterms:W3CDTF">2017-09-06T01:27:14Z</dcterms:modified>
</cp:coreProperties>
</file>